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65" r:id="rId10"/>
    <p:sldId id="268" r:id="rId11"/>
    <p:sldId id="269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168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27534"/>
            <a:ext cx="6228184" cy="8640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ДОКЛАД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результатах деятельности комитета государственного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строительного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надзора и государственной экспертизы Ленинградской области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2022 год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29246"/>
            <a:ext cx="7992888" cy="18098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В сфере осуществления государственного контроля (надзора) в области долевого строительства многоквартирных домов и(или) иных объектов недвижимости, а также контроля за деятельностью жилищно-строительных кооперативов, связанной со строительством многоквартирных домов</a:t>
            </a:r>
            <a:endParaRPr lang="ru-RU" sz="96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2" y="339502"/>
            <a:ext cx="1319176" cy="1243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451596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Докладчик:  Пасько А.К.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" y="4313215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39390"/>
            <a:ext cx="3816423" cy="100811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Задачи на 2023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год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7623" y="1347614"/>
            <a:ext cx="817283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оценка рисков возникновения новых «проблемных» объектов и осуществление превентивных мер по недопущению включения объектов в Единый реестр проблемных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объектов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300" y="1923678"/>
            <a:ext cx="817283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снижение количества пострадавших участников долевого строительства многоквартирных жилых домов, расположенных на территории Ленинградской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7623" y="2499742"/>
            <a:ext cx="817283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защита  прав граждан, вложивших денежные средства в долевое строительство, путем осуществления регионального государственного контроля (надзора) за деятельностью застройщиков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300" y="3075806"/>
            <a:ext cx="817283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продолжение работы по решению проблем участников долевого строительства, пострадавших от действий «недобросовестных» застройщиков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2300" y="3630773"/>
            <a:ext cx="8172836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повышение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эффективности профилактических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мероприятий за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счет увеличения числа консультаций и профилактических визитов, в ходе которых застройщикам предоставляется исчерпывающая информация об обязательных требованиях, предъявляемых к их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8285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55726"/>
            <a:ext cx="1696689" cy="1566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66699" y="1131590"/>
            <a:ext cx="7772400" cy="110251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120" y="255209"/>
            <a:ext cx="7056784" cy="64807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Контроль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надзор)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области долевого строительства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многоквартирных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домов и(или) иных объектов недвижимости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2851" y="929878"/>
            <a:ext cx="2963889" cy="2917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31.12.2022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221600"/>
            <a:ext cx="341720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126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застройщиков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49702" y="1221600"/>
            <a:ext cx="283957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403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" y="2247714"/>
            <a:ext cx="284339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88" y="2247714"/>
            <a:ext cx="284179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552" y="2247715"/>
            <a:ext cx="20344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71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застройщик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1927" y="3084235"/>
            <a:ext cx="2687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 использованием счетов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эскроу,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269 МКД,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жилой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площадью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3451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тыс.кв.м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76,9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тыс. квартир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08312" y="2247715"/>
            <a:ext cx="2105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застройщиков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85999" y="3207345"/>
            <a:ext cx="2549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без счетов эскроу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33 МКД,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жилой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площадью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0,324 тыс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 кв.м,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8,2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тыс. квартир</a:t>
            </a:r>
          </a:p>
        </p:txBody>
      </p:sp>
      <p:pic>
        <p:nvPicPr>
          <p:cNvPr id="23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87" y="2247714"/>
            <a:ext cx="284339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302460" y="2223491"/>
            <a:ext cx="187583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41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застройщик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6291" y="2882483"/>
            <a:ext cx="28482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ЕРПО,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139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МКД,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общее количество граждан - участников строительства, имеющих требования к застройщику о передаче помещений – 19 025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927" y="4679351"/>
            <a:ext cx="8976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31.12.2022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исключены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32 проблемных объекта, также исключены 6 проблемных объектов, введенных в эксплуатацию 30.12.2022</a:t>
            </a:r>
            <a:r>
              <a:rPr lang="ru-RU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2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03498"/>
            <a:ext cx="7826594" cy="675075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Контроль (надзор) за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деятельностью жилищно-строительных кооперативов,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связанной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привлечением средств членов кооператива для строительства многоквартирного дома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151" y="1721775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27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ЖСК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731671"/>
            <a:ext cx="201622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71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216" y="1329612"/>
            <a:ext cx="2387825" cy="2917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01.01.2022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148064" y="1347614"/>
            <a:ext cx="2352793" cy="291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на 31.12.2022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16672" y="1747466"/>
            <a:ext cx="122413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9 </a:t>
            </a:r>
            <a:r>
              <a:rPr lang="ru-RU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ЖСК </a:t>
            </a:r>
            <a:endParaRPr lang="ru-RU" b="1" cap="all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0808" y="1737439"/>
            <a:ext cx="165618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12 </a:t>
            </a:r>
            <a:r>
              <a:rPr lang="ru-RU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  <a:endParaRPr lang="ru-RU" b="1" cap="all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099" y="2931790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и</a:t>
            </a:r>
            <a:r>
              <a:rPr lang="ru-RU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 27кооперативов, </a:t>
            </a:r>
            <a:r>
              <a:rPr lang="ru-RU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22 ЖСК являлись </a:t>
            </a:r>
            <a:r>
              <a:rPr lang="ru-RU" sz="20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застройщиками </a:t>
            </a:r>
            <a:r>
              <a:rPr lang="ru-RU" sz="2000" b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60</a:t>
            </a:r>
            <a:r>
              <a:rPr lang="ru-RU" sz="2000" b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многоквартирных домов, включенных в </a:t>
            </a:r>
            <a:r>
              <a:rPr lang="ru-RU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ЕРПО</a:t>
            </a:r>
            <a:endParaRPr lang="ru-RU" sz="2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931788"/>
            <a:ext cx="4147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4 </a:t>
            </a:r>
            <a:r>
              <a:rPr lang="ru-RU" sz="2000" b="1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ЖСК созданы в процедуре банкротства застройщика в порядке, предусмотренном Федеральным законом от 26.10.2002 № </a:t>
            </a:r>
            <a:r>
              <a:rPr lang="ru-RU" sz="2000" b="1" dirty="0" smtClean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127-ФЗ</a:t>
            </a:r>
            <a:endParaRPr lang="ru-RU" b="1" dirty="0">
              <a:ln w="1016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8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726" y="267494"/>
            <a:ext cx="8064896" cy="70207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Проведение контрольно-надзорных мероприятий специалистами отдела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30"/>
            <a:ext cx="1831047" cy="168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57" y="1552798"/>
            <a:ext cx="1717674" cy="15928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199908"/>
            <a:ext cx="2387825" cy="2917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2022 году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93807" y="1199908"/>
            <a:ext cx="2376264" cy="291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 2021 году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75" y="2556405"/>
            <a:ext cx="1281883" cy="1178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14" y="2609672"/>
            <a:ext cx="1106556" cy="1026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73947" y="1794520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136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внеплановых проверки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3456" y="1799386"/>
            <a:ext cx="305027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9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внеплановых проверок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298591" y="2861146"/>
            <a:ext cx="188227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8 </a:t>
            </a:r>
            <a:r>
              <a:rPr lang="ru-RU" sz="10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административных дел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2861146"/>
            <a:ext cx="2083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107 </a:t>
            </a:r>
            <a:r>
              <a:rPr lang="ru-RU" sz="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административных дел</a:t>
            </a:r>
            <a:endParaRPr lang="ru-RU" sz="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2810"/>
            <a:ext cx="1831047" cy="168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57" y="3328192"/>
            <a:ext cx="1717674" cy="15928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49209" y="3741268"/>
            <a:ext cx="3174719" cy="9079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2 </a:t>
            </a:r>
            <a:r>
              <a:rPr lang="ru-RU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проверкам материалы переданы в правоохранительные органы для рассмотрения вопросов о возбуждении уголовных дел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69896" y="3893805"/>
            <a:ext cx="3402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по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 27 </a:t>
            </a:r>
            <a:r>
              <a:rPr lang="ru-RU" sz="1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проверкам материалы переданы в правоохранительные органы для рассмотрения вопросов о возбуждении уголовных дел</a:t>
            </a:r>
          </a:p>
        </p:txBody>
      </p:sp>
    </p:spTree>
    <p:extLst>
      <p:ext uri="{BB962C8B-B14F-4D97-AF65-F5344CB8AC3E}">
        <p14:creationId xmlns:p14="http://schemas.microsoft.com/office/powerpoint/2010/main" val="31058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8857"/>
            <a:ext cx="7488832" cy="86409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Причины снижения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количества внеплановых проверок, проведенных сотрудниками отдела в 2022 году в рамках осуществления регионального государственного контроля (надзора) в области долевого строительства в сравнении с 2021 годом </a:t>
            </a:r>
          </a:p>
        </p:txBody>
      </p:sp>
      <p:pic>
        <p:nvPicPr>
          <p:cNvPr id="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7290"/>
            <a:ext cx="6840760" cy="80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25602"/>
            <a:ext cx="6847916" cy="1094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9026" y="1334659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усовершенствование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процедуры контрольных (надзорных) мероприятий, за счет введения нового нормативно-правового регулирования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2125603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ограничения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 проведение проверок в 2022 году по основаниям, не предусмотренным пунктом 3 постановления Правительства РФ от 10.03.2022 № 336 «Об особенностях организации и осуществления государственного контроля (надзора), муниципального контроля»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664" y="3795886"/>
            <a:ext cx="8735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 целях недопущения нарушения прав и законных интересов участников долевого строительства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многоквартирных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домов, включенных в периметр потенциально проблемных объектов, учитывая невозможность проведения комитетом проверок в соответствии с п. 3 постановления Правительства РФ от 10.03.2022 № 336,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комитетом направлены инициативные письма в прокуратуру Ленинградской области с просьбой об организации проверок в отношении 4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застройщиков.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030" y="2872556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  <a:endParaRPr lang="ru-RU" sz="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650702"/>
            <a:ext cx="2051304" cy="171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66" y="2720580"/>
            <a:ext cx="2241690" cy="2114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3" y="348503"/>
            <a:ext cx="6696745" cy="70207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Контрольно – надзорные мероприятия без взаимодействия с юридическими лицами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11559" y="1601384"/>
            <a:ext cx="237626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мониторинг размещения информации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ЕИСЖС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055" y="1062775"/>
            <a:ext cx="3168353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анализ ежеквартальной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отчетности застройщика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 осуществлении деятельности, связанной с привлечением денежных средств участников долевого строительства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1352" y="1308996"/>
            <a:ext cx="2105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анализ проектных деклараций с внесенными в них изменениями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5" y="2313892"/>
            <a:ext cx="2051304" cy="171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0389" y="2470125"/>
            <a:ext cx="1218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399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287326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акта по результатам проведения мероприятий по контролю без взаимодействия с юридическим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лицами в 2022 году 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2650702"/>
            <a:ext cx="1153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152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3751197"/>
            <a:ext cx="3203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акта по результатам проведения мероприятий по контролю без взаимодействия с юридическим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лицами в 2021 году 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202" y="3003798"/>
            <a:ext cx="1074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470</a:t>
            </a:r>
            <a:endParaRPr lang="ru-RU" sz="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53687" y="3307799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заключения по результатам анализа 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ежеквартальной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отчетности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застройщиков в 2022 году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64288" y="3749260"/>
            <a:ext cx="1153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9113" y="4365006"/>
            <a:ext cx="3392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заключение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по результатам анализа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ежеквартальной отчетности застройщиков в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2021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4696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8857"/>
            <a:ext cx="7200800" cy="86409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нарушения, выявленные в ходе контрольно-надзорных мероприятий без взаимодействия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1590"/>
            <a:ext cx="7605159" cy="80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0213"/>
            <a:ext cx="7560840" cy="74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87919"/>
            <a:ext cx="7560840" cy="86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97865"/>
            <a:ext cx="7560841" cy="1380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19693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нарушение требований п. 7 ч. 2 ст. 3.1 Федерального закона от 30.12.2004 № 214-ФЗ, бухгалтерская (финансовая) отчетность размещается с нарушением установленного срока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1949255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нарушение требований п. 8 ч. 2 ст. 3.1 Федерального закона от 30.12.2004 № 214-ФЗ фотографии строящихся объектов, отражающие ход строительства, размещаются несвоевременно.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2643758"/>
            <a:ext cx="7129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нарушение требований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. 6. ч. 1 ст. 21 Федерального закона от 30.12.2004 № 214-ФЗ нарушение сроков внесения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изменений в проектную декларацию,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касающихся сведений о финансовом результате текущего года, размерах кредиторской и дебиторской задолженности на последнюю отчетную дату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592941"/>
            <a:ext cx="7577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нарушение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Приказа Минстроя России от 12.10.2018 №656, в части предоставления отчетности застройщика с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неполным составом, а так же отсутствием справок, содержащих информацию о целях расходования денежных средств со ссылками на пункты части 1 статьи 18 Федерального закона от 30.12.2004 № 214-ФЗ, справок с указанием причин ненадлежащего исполнения обязательств при наличии неисполненных (просроченных) обязательств по договорам, некорректным расчетом нормативов финансовой устойчивости</a:t>
            </a:r>
          </a:p>
        </p:txBody>
      </p:sp>
    </p:spTree>
    <p:extLst>
      <p:ext uri="{BB962C8B-B14F-4D97-AF65-F5344CB8AC3E}">
        <p14:creationId xmlns:p14="http://schemas.microsoft.com/office/powerpoint/2010/main" val="9650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3" y="348503"/>
            <a:ext cx="6696745" cy="70207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Административная практика в рамках государственного контроля (надзора) в области долевого строительства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34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171992"/>
              </p:ext>
            </p:extLst>
          </p:nvPr>
        </p:nvGraphicFramePr>
        <p:xfrm>
          <a:off x="2627784" y="1224103"/>
          <a:ext cx="3539541" cy="2648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396"/>
                <a:gridCol w="926396"/>
              </a:tblGrid>
              <a:tr h="6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</a:t>
                      </a:r>
                      <a:r>
                        <a:rPr lang="ru-RU" sz="1000" dirty="0" smtClean="0">
                          <a:effectLst/>
                        </a:rPr>
                        <a:t>вынесенных постановлений (шт</a:t>
                      </a:r>
                      <a:r>
                        <a:rPr lang="ru-RU" sz="1000" dirty="0">
                          <a:effectLst/>
                        </a:rPr>
                        <a:t>.)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 них: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292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97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 по ч.1 ст.</a:t>
                      </a:r>
                      <a:r>
                        <a:rPr lang="ru-RU" sz="1000" baseline="0" dirty="0" smtClean="0">
                          <a:effectLst/>
                        </a:rPr>
                        <a:t> 13.19.3  КоАП РФ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25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- </a:t>
                      </a:r>
                      <a:r>
                        <a:rPr lang="ru-RU" sz="1000" dirty="0" smtClean="0">
                          <a:effectLst/>
                        </a:rPr>
                        <a:t>по ч.2 ст. 13.19.3 </a:t>
                      </a:r>
                      <a:r>
                        <a:rPr lang="ru-RU" sz="1000" baseline="0" dirty="0" smtClean="0">
                          <a:effectLst/>
                        </a:rPr>
                        <a:t>КоАП РФ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r>
                        <a:rPr lang="ru-RU" sz="1000" baseline="0" dirty="0" smtClean="0">
                          <a:effectLst/>
                        </a:rPr>
                        <a:t> по ч. 1 ст. 14.28 КоАП РФ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</a:tr>
              <a:tr h="284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r>
                        <a:rPr lang="ru-RU" sz="1000" baseline="0" dirty="0" smtClean="0">
                          <a:effectLst/>
                        </a:rPr>
                        <a:t> по ч. 2 ст. 14.28 КоАП РФ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95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38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 по ч. 3 ст. 14.28</a:t>
                      </a:r>
                      <a:r>
                        <a:rPr lang="ru-RU" sz="1000" baseline="0" dirty="0" smtClean="0">
                          <a:effectLst/>
                        </a:rPr>
                        <a:t>  КоАП РФ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139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46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 по ч.</a:t>
                      </a:r>
                      <a:r>
                        <a:rPr lang="ru-RU" sz="1000" baseline="0" dirty="0" smtClean="0">
                          <a:effectLst/>
                        </a:rPr>
                        <a:t> 4 ст. 14.28 КоАП РФ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 по ч.4 ст. 19.5 КоАП</a:t>
                      </a:r>
                      <a:r>
                        <a:rPr lang="ru-RU" sz="1000" baseline="0" dirty="0" smtClean="0">
                          <a:effectLst/>
                        </a:rPr>
                        <a:t> РФ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22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78" y="2067694"/>
            <a:ext cx="2051304" cy="171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0" y="2159463"/>
            <a:ext cx="2051304" cy="171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59224" y="2386237"/>
            <a:ext cx="17572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5, 59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млн.руб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3315" y="1622968"/>
            <a:ext cx="1889029" cy="2917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2022 году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16098" y="1635646"/>
            <a:ext cx="1889029" cy="291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 2021 году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006" y="2478006"/>
            <a:ext cx="17572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18, 32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млн.руб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14" y="1534972"/>
            <a:ext cx="2164202" cy="3233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84" y="1532235"/>
            <a:ext cx="2164202" cy="3233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72" y="1534972"/>
            <a:ext cx="2164202" cy="3233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" y="1532235"/>
            <a:ext cx="2164202" cy="3233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3" y="348503"/>
            <a:ext cx="6696745" cy="70207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Профилактические мероприятия в рамках государственного контроля (надзора) в области долевого строительства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746179" y="2148501"/>
            <a:ext cx="212283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обеспечено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размещение на официальном сайте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комитета,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 Едином реестре проверок, в ЕИСЖС информации о проведенных проверках деятельности юридических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лиц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133" y="2355726"/>
            <a:ext cx="2109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обеспечено размещение на официальном сайте комитета в сети «Интернет» перечня нормативных правовых актов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72483" y="2015927"/>
            <a:ext cx="2149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осуществляется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информирование юридических лиц по вопросам соблюдения обязательных требований в области долевого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87952" y="2109505"/>
            <a:ext cx="21527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подготовлено и выдано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52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предостережения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 недопустимости нарушения обязательных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требований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951</Words>
  <Application>Microsoft Office PowerPoint</Application>
  <PresentationFormat>Экран (16:9)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ДОКЛАД о результатах деятельности комитета государственного  строительного надзора и государственной экспертизы Ленинградской области за 2022 год</vt:lpstr>
      <vt:lpstr>Контроль (надзор) в области долевого строительства  многоквартирных домов и(или) иных объектов недвижимости</vt:lpstr>
      <vt:lpstr>Контроль (надзор) за деятельностью жилищно-строительных кооперативов,  связанной с привлечением средств членов кооператива для строительства многоквартирного дома</vt:lpstr>
      <vt:lpstr>Проведение контрольно-надзорных мероприятий специалистами отдела</vt:lpstr>
      <vt:lpstr>Причины снижения количества внеплановых проверок, проведенных сотрудниками отдела в 2022 году в рамках осуществления регионального государственного контроля (надзора) в области долевого строительства в сравнении с 2021 годом </vt:lpstr>
      <vt:lpstr>Контрольно – надзорные мероприятия без взаимодействия с юридическими лицами</vt:lpstr>
      <vt:lpstr>Основные нарушения, выявленные в ходе контрольно-надзорных мероприятий без взаимодействия</vt:lpstr>
      <vt:lpstr>Административная практика в рамках государственного контроля (надзора) в области долевого строительства </vt:lpstr>
      <vt:lpstr>Профилактические мероприятия в рамках государственного контроля (надзора) в области долевого строительства </vt:lpstr>
      <vt:lpstr>Задачи на 2023 год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результатах деятельности комитета государственного  строительного надзора и государственной экспертизы Ленинградской области за 2022 год</dc:title>
  <dc:creator>Станислава Борисовна Абрамова</dc:creator>
  <cp:lastModifiedBy>Станислава Борисовна Абрамова</cp:lastModifiedBy>
  <cp:revision>60</cp:revision>
  <dcterms:created xsi:type="dcterms:W3CDTF">2023-02-09T14:04:02Z</dcterms:created>
  <dcterms:modified xsi:type="dcterms:W3CDTF">2023-02-17T10:54:48Z</dcterms:modified>
</cp:coreProperties>
</file>