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0" r:id="rId3"/>
    <p:sldId id="261" r:id="rId4"/>
    <p:sldId id="262" r:id="rId5"/>
    <p:sldId id="274" r:id="rId6"/>
    <p:sldId id="263" r:id="rId7"/>
    <p:sldId id="266" r:id="rId8"/>
    <p:sldId id="276" r:id="rId9"/>
    <p:sldId id="268" r:id="rId10"/>
    <p:sldId id="271" r:id="rId11"/>
    <p:sldId id="281" r:id="rId12"/>
    <p:sldId id="278" r:id="rId13"/>
    <p:sldId id="279" r:id="rId14"/>
    <p:sldId id="282" r:id="rId15"/>
    <p:sldId id="265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F3E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8" autoAdjust="0"/>
    <p:restoredTop sz="94660"/>
  </p:normalViewPr>
  <p:slideViewPr>
    <p:cSldViewPr snapToGrid="0">
      <p:cViewPr varScale="1">
        <p:scale>
          <a:sx n="76" d="100"/>
          <a:sy n="76" d="100"/>
        </p:scale>
        <p:origin x="-8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98089972014814E-2"/>
          <c:y val="4.592779740790013E-2"/>
          <c:w val="0.87839059043423506"/>
          <c:h val="0.8722024487658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ОКС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793</c:v>
                </c:pt>
                <c:pt idx="1">
                  <c:v>776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B6-4664-9F98-9AB54931D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0593024"/>
        <c:axId val="79048640"/>
      </c:barChart>
      <c:catAx>
        <c:axId val="15059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048640"/>
        <c:crosses val="autoZero"/>
        <c:auto val="1"/>
        <c:lblAlgn val="ctr"/>
        <c:lblOffset val="100"/>
        <c:noMultiLvlLbl val="0"/>
      </c:catAx>
      <c:valAx>
        <c:axId val="79048640"/>
        <c:scaling>
          <c:orientation val="minMax"/>
          <c:max val="9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59302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32892262999391"/>
          <c:y val="2.854974418464095E-2"/>
          <c:w val="0.17554938673894857"/>
          <c:h val="0.119364946769767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0701746997318913E-2"/>
          <c:y val="1.6783680447786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капитального строительства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5A-498B-8824-47CA677853F9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5A-498B-8824-47CA677853F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5A-498B-8824-47CA677853F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35A-498B-8824-47CA677853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295</a:t>
                    </a:r>
                    <a:endParaRPr lang="en-US" sz="1600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5A-498B-8824-47CA677853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161</a:t>
                    </a:r>
                    <a:endParaRPr lang="en-US" sz="1600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35A-498B-8824-47CA677853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жилищного строительства 320</c:v>
                </c:pt>
                <c:pt idx="1">
                  <c:v>Объекты производственного и складского назначения, в том числе линейные объекты 295</c:v>
                </c:pt>
                <c:pt idx="2">
                  <c:v>Объекты культурно-бытового назначения 161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320</c:v>
                </c:pt>
                <c:pt idx="1">
                  <c:v>295</c:v>
                </c:pt>
                <c:pt idx="2">
                  <c:v>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35A-498B-8824-47CA677853F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4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26524791575256"/>
          <c:y val="0.29782367205028232"/>
          <c:w val="0.32472641509433964"/>
          <c:h val="0.39949728251635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капитального строительства</c:v>
                </c:pt>
              </c:strCache>
            </c:strRef>
          </c:tx>
          <c:spPr>
            <a:solidFill>
              <a:srgbClr val="00B0F0"/>
            </a:solidFill>
          </c:spPr>
          <c:explosion val="4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7A-40B8-B83A-B893561164A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7A-40B8-B83A-B893561164AA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7A-40B8-B83A-B893561164AA}"/>
              </c:ext>
            </c:extLst>
          </c:dPt>
          <c:dLbls>
            <c:dLbl>
              <c:idx val="0"/>
              <c:layout>
                <c:manualLayout>
                  <c:x val="0.11801683548274343"/>
                  <c:y val="0.1823687086443783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tx1"/>
                        </a:solidFill>
                      </a:rPr>
                      <a:t>70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7A-40B8-B83A-B893561164A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7A-40B8-B83A-B893561164A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473263051203271E-3"/>
                  <c:y val="-0.1740076010069431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B7A-40B8-B83A-B893561164A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жилищного строительства 70</c:v>
                </c:pt>
                <c:pt idx="1">
                  <c:v>Объекты культурно-бытового назначения 32</c:v>
                </c:pt>
                <c:pt idx="2">
                  <c:v>Объекты производственного и складского назначения, в том числе линейные объекты 33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32</c:v>
                </c:pt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7A-40B8-B83A-B893561164A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21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24876521429749"/>
          <c:y val="0.23675255405794815"/>
          <c:w val="0.37678042538041567"/>
          <c:h val="0.66183391962941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0.7008</cdr:x>
      <cdr:y>0.07808</cdr:y>
    </cdr:from>
    <cdr:to>
      <cdr:x>0.89742</cdr:x>
      <cdr:y>0.19997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D6D31EA8-48A9-4279-A24F-4B977CD4BF09}"/>
            </a:ext>
          </a:extLst>
        </cdr:cNvPr>
        <cdr:cNvSpPr txBox="1"/>
      </cdr:nvSpPr>
      <cdr:spPr>
        <a:xfrm xmlns:a="http://schemas.openxmlformats.org/drawingml/2006/main">
          <a:off x="5940663" y="359018"/>
          <a:ext cx="1666738" cy="560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/>
            <a:t>Итого: </a:t>
          </a:r>
          <a:r>
            <a:rPr lang="ru-RU" sz="2400" b="1" dirty="0" smtClean="0"/>
            <a:t>135</a:t>
          </a:r>
        </a:p>
        <a:p xmlns:a="http://schemas.openxmlformats.org/drawingml/2006/main">
          <a:endParaRPr lang="ru-RU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347" cy="497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44" y="1"/>
            <a:ext cx="2946346" cy="497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C144E-FCBE-4042-83FD-5D43D94ABB47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389"/>
            <a:ext cx="2946347" cy="497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44" y="9430389"/>
            <a:ext cx="2946346" cy="497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5EA2-A622-4F25-A85F-C16027804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44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347" cy="497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4" y="1"/>
            <a:ext cx="2946346" cy="497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F0C18-6CE4-4947-9654-99F88CF01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78613"/>
            <a:ext cx="5437822" cy="39081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389"/>
            <a:ext cx="2946347" cy="497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4" y="9430389"/>
            <a:ext cx="2946346" cy="497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E99F5-8BD4-4979-BB72-B2F561BF1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0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3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8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A554-CDB6-430F-8894-95334E4DD36C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0CC8-2688-40BD-B68C-F742541BBE16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5941-86C9-4DBF-8C1D-AE79CCE319D5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5A0B-2B20-482A-B49D-5EEC81684769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DBAE8-D65C-433B-BCD2-4EEF59800F88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DD42-A13A-4264-AC70-4900D6D2088C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E650-F5A3-4C38-AE4B-5E1C635415B2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1AF-36EA-41F3-A26F-E5785CF35246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EAAD-47CB-495C-B67F-B0ADEB455760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4CA-759B-418D-8B52-536FD890DD89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0E03-C093-4B61-A1AE-79A39AA5BABA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3B48-8745-4131-AF96-34E9D8099FB3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0974-B277-4DB2-B96B-D7C4D1D0E71D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7E46-02A7-45BC-BA4C-F94A5767D8CF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1A39-42FA-4E34-95B2-34750DA3D151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1B62-2807-4603-B864-CD2A1130C750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DC4D7-B692-4E81-A4DA-F4D44A56580E}" type="datetime1">
              <a:rPr lang="en-US" smtClean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5E9FCD0-709E-4BDA-B50A-4F1D0E05AB99}"/>
              </a:ext>
            </a:extLst>
          </p:cNvPr>
          <p:cNvSpPr/>
          <p:nvPr/>
        </p:nvSpPr>
        <p:spPr>
          <a:xfrm>
            <a:off x="1428341" y="1598982"/>
            <a:ext cx="9666514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/>
              <a:t>Доклад</a:t>
            </a:r>
          </a:p>
          <a:p>
            <a:pPr algn="ctr"/>
            <a:r>
              <a:rPr lang="ru-RU" sz="2800" dirty="0"/>
              <a:t>о результатах осуществления деятельности департамента государственного строительного надзора </a:t>
            </a:r>
          </a:p>
          <a:p>
            <a:pPr algn="ctr"/>
            <a:r>
              <a:rPr lang="ru-RU" sz="2800" dirty="0"/>
              <a:t>комитета государственного строительного надзора</a:t>
            </a:r>
          </a:p>
          <a:p>
            <a:pPr algn="ctr"/>
            <a:r>
              <a:rPr lang="ru-RU" sz="2800" dirty="0"/>
              <a:t>и государственной экспертизы Ленинградской области </a:t>
            </a:r>
          </a:p>
          <a:p>
            <a:pPr algn="ctr"/>
            <a:r>
              <a:rPr lang="ru-RU" sz="2800" dirty="0"/>
              <a:t>регионального государственного</a:t>
            </a:r>
          </a:p>
          <a:p>
            <a:pPr algn="ctr"/>
            <a:r>
              <a:rPr lang="ru-RU" sz="2800" dirty="0"/>
              <a:t> строительного надзора</a:t>
            </a:r>
          </a:p>
          <a:p>
            <a:pPr algn="ctr"/>
            <a:r>
              <a:rPr lang="ru-RU" sz="2800" dirty="0"/>
              <a:t>в </a:t>
            </a:r>
            <a:r>
              <a:rPr lang="ru-RU" sz="2800" dirty="0" smtClean="0"/>
              <a:t>2024 </a:t>
            </a:r>
            <a:r>
              <a:rPr lang="ru-RU" sz="2800" dirty="0"/>
              <a:t>году и планах работы на </a:t>
            </a:r>
            <a:r>
              <a:rPr lang="ru-RU" sz="2800" dirty="0" smtClean="0"/>
              <a:t>2025 </a:t>
            </a:r>
            <a:r>
              <a:rPr lang="ru-RU" sz="2800" dirty="0"/>
              <a:t>год</a:t>
            </a:r>
          </a:p>
          <a:p>
            <a:pPr algn="ctr"/>
            <a:endParaRPr lang="ru-RU" sz="1000" dirty="0"/>
          </a:p>
        </p:txBody>
      </p:sp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008775" y="159265"/>
            <a:ext cx="8505643" cy="365125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0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0807E6-561E-FC0E-8031-2F38312D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FC3B26F-930A-4BF3-7407-ED551B339175}"/>
              </a:ext>
            </a:extLst>
          </p:cNvPr>
          <p:cNvSpPr/>
          <p:nvPr/>
        </p:nvSpPr>
        <p:spPr>
          <a:xfrm>
            <a:off x="1528678" y="2115714"/>
            <a:ext cx="10062817" cy="90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предостережений о недопустимости нарушения обязательных требований за период с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AB5FBCDF-A544-065C-C6FD-80C451E95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7828"/>
              </p:ext>
            </p:extLst>
          </p:nvPr>
        </p:nvGraphicFramePr>
        <p:xfrm>
          <a:off x="2430888" y="3744411"/>
          <a:ext cx="8100000" cy="148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97812810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321466514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420958687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483368348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666247029"/>
                    </a:ext>
                  </a:extLst>
                </a:gridCol>
              </a:tblGrid>
              <a:tr h="853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8282294"/>
                  </a:ext>
                </a:extLst>
              </a:tr>
              <a:tr h="627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78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59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33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8287681"/>
                  </a:ext>
                </a:extLst>
              </a:tr>
            </a:tbl>
          </a:graphicData>
        </a:graphic>
      </p:graphicFrame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194000" y="16558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0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ugi.lenobl.ru/media/news/images/2022/05/24/1200px-Coat_of_arms__EaiNFAW.png">
            <a:extLst>
              <a:ext uri="{FF2B5EF4-FFF2-40B4-BE49-F238E27FC236}">
                <a16:creationId xmlns="" xmlns:a16="http://schemas.microsoft.com/office/drawing/2014/main" id="{12C4461F-8785-4261-9A59-03A59485209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492959" y="5954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ижний колонтитул 7">
            <a:extLst>
              <a:ext uri="{FF2B5EF4-FFF2-40B4-BE49-F238E27FC236}">
                <a16:creationId xmlns="" xmlns:a16="http://schemas.microsoft.com/office/drawing/2014/main" id="{ED2DD56B-204E-44FB-A8CD-34B87C1D8FE0}"/>
              </a:ext>
            </a:extLst>
          </p:cNvPr>
          <p:cNvSpPr txBox="1">
            <a:spLocks/>
          </p:cNvSpPr>
          <p:nvPr/>
        </p:nvSpPr>
        <p:spPr>
          <a:xfrm>
            <a:off x="1635274" y="14018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ED1A3C68-4A16-4C51-B049-9DAAC10C9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7398"/>
              </p:ext>
            </p:extLst>
          </p:nvPr>
        </p:nvGraphicFramePr>
        <p:xfrm>
          <a:off x="2374900" y="2129366"/>
          <a:ext cx="8115300" cy="38404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667500">
                  <a:extLst>
                    <a:ext uri="{9D8B030D-6E8A-4147-A177-3AD203B41FA5}">
                      <a16:colId xmlns="" xmlns:a16="http://schemas.microsoft.com/office/drawing/2014/main" val="1559775749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3832171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Консультирование представителей юридических лиц по вопросам соблюдения обязательных требований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3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5037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Консультирование представителей юридических лиц и других лиц о порядке осуществления регионального государственного строительного надзора о порядке обжалования действий / бездействий должностных лиц комитета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450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3206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Профилактические визиты на основании поступивши в Комитет извещений о начале строительства, реконструкции объектов капитального строительства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29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294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725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59" y="725894"/>
            <a:ext cx="786452" cy="859611"/>
          </a:xfrm>
          <a:prstGeom prst="rect">
            <a:avLst/>
          </a:prstGeom>
        </p:spPr>
      </p:pic>
      <p:pic>
        <p:nvPicPr>
          <p:cNvPr id="4" name="Рисунок 3" descr="https://api.crimeaschool.ru/api/object_storage/0b476112e6404909bb6df876622d91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28666"/>
            <a:ext cx="7477246" cy="41686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ижний колонтитул 7"/>
          <p:cNvSpPr txBox="1">
            <a:spLocks/>
          </p:cNvSpPr>
          <p:nvPr/>
        </p:nvSpPr>
        <p:spPr>
          <a:xfrm>
            <a:off x="2128928" y="217608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6124732"/>
            <a:ext cx="8964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* Заявление на консультирование и профилактический визит по просьбе контролируемого лица подаётся через </a:t>
            </a:r>
            <a:r>
              <a:rPr lang="ru-RU" sz="1100" dirty="0" err="1" smtClean="0"/>
              <a:t>Госуслуги</a:t>
            </a:r>
            <a:r>
              <a:rPr lang="ru-RU" sz="1100" dirty="0" smtClean="0"/>
              <a:t>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770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960" y="2841197"/>
            <a:ext cx="7810500" cy="2619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61" y="1585791"/>
            <a:ext cx="2781300" cy="819150"/>
          </a:xfrm>
          <a:prstGeom prst="rect">
            <a:avLst/>
          </a:prstGeom>
        </p:spPr>
      </p:pic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51821" y="5573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146389" y="154108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5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996C7A-3573-1EAB-FAD9-6764E412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674025" y="611037"/>
            <a:ext cx="726774" cy="7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ижний колонтитул 7"/>
          <p:cNvSpPr txBox="1">
            <a:spLocks/>
          </p:cNvSpPr>
          <p:nvPr/>
        </p:nvSpPr>
        <p:spPr>
          <a:xfrm>
            <a:off x="1784591" y="144312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306531AC-A3DC-477D-B9AC-32F8D5636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652116"/>
              </p:ext>
            </p:extLst>
          </p:nvPr>
        </p:nvGraphicFramePr>
        <p:xfrm>
          <a:off x="1857511" y="2259924"/>
          <a:ext cx="8476977" cy="459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B1DDE7-5010-47A5-9500-63E889EB3F9E}"/>
              </a:ext>
            </a:extLst>
          </p:cNvPr>
          <p:cNvSpPr txBox="1"/>
          <p:nvPr/>
        </p:nvSpPr>
        <p:spPr>
          <a:xfrm>
            <a:off x="1541229" y="1428927"/>
            <a:ext cx="971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Планируемое </a:t>
            </a:r>
            <a:r>
              <a:rPr lang="ru-RU" sz="2400" b="1" dirty="0" smtClean="0"/>
              <a:t>количество </a:t>
            </a:r>
            <a:r>
              <a:rPr lang="ru-RU" sz="2400" b="1" dirty="0"/>
              <a:t>выданных з</a:t>
            </a:r>
            <a:r>
              <a:rPr lang="ru-RU" sz="2400" b="1" dirty="0" smtClean="0"/>
              <a:t>аключений </a:t>
            </a:r>
            <a:r>
              <a:rPr lang="ru-RU" sz="2400" b="1" dirty="0"/>
              <a:t>о соответствии в </a:t>
            </a:r>
            <a:r>
              <a:rPr lang="ru-RU" sz="2400" b="1" dirty="0" smtClean="0"/>
              <a:t>2025 </a:t>
            </a:r>
            <a:r>
              <a:rPr lang="ru-RU" sz="2400" b="1" dirty="0"/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2943" y="4492065"/>
            <a:ext cx="187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в том числе:</a:t>
            </a:r>
            <a:r>
              <a:rPr lang="ru-RU" sz="1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Школы – 9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Детские сады – 9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Медучреждения – 2</a:t>
            </a:r>
          </a:p>
          <a:p>
            <a:pPr marL="285750" indent="-285750">
              <a:buFontTx/>
              <a:buChar char="-"/>
            </a:pPr>
            <a:r>
              <a:rPr lang="ru-RU" sz="1000" dirty="0" err="1" smtClean="0"/>
              <a:t>Спорт.объекты</a:t>
            </a:r>
            <a:r>
              <a:rPr lang="ru-RU" sz="1000" dirty="0" smtClean="0"/>
              <a:t> – 3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Дома культуры – 1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Прочее - 8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301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836D78C-4EC2-D83A-C771-1ED9DEB4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8AA7EDA-B927-9718-6E07-F963737FF51C}"/>
              </a:ext>
            </a:extLst>
          </p:cNvPr>
          <p:cNvSpPr/>
          <p:nvPr/>
        </p:nvSpPr>
        <p:spPr>
          <a:xfrm>
            <a:off x="3173600" y="2930436"/>
            <a:ext cx="58434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88337" y="5827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ижний колонтитул 7"/>
          <p:cNvSpPr txBox="1">
            <a:spLocks/>
          </p:cNvSpPr>
          <p:nvPr/>
        </p:nvSpPr>
        <p:spPr>
          <a:xfrm>
            <a:off x="2143200" y="12457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4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008775" y="159265"/>
            <a:ext cx="8505643" cy="365125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700D376-1138-4947-99F9-69CB7BF2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98" y="1447800"/>
            <a:ext cx="7665302" cy="52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9FA3ED2-2F2A-4576-8AD6-949DCD9271F7}"/>
              </a:ext>
            </a:extLst>
          </p:cNvPr>
          <p:cNvSpPr/>
          <p:nvPr/>
        </p:nvSpPr>
        <p:spPr>
          <a:xfrm>
            <a:off x="10222100" y="2851280"/>
            <a:ext cx="1969900" cy="38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-2,2%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88464284"/>
              </p:ext>
            </p:extLst>
          </p:nvPr>
        </p:nvGraphicFramePr>
        <p:xfrm>
          <a:off x="2608316" y="1729420"/>
          <a:ext cx="8166498" cy="418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69171" y="5915448"/>
            <a:ext cx="8366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Количество объектов, в отношении которых осуществлялся региональный государственный строительный надзор</a:t>
            </a:r>
          </a:p>
        </p:txBody>
      </p:sp>
      <p:pic>
        <p:nvPicPr>
          <p:cNvPr id="14" name="Рисунок 13" descr="https://kugi.lenobl.ru/media/news/images/2022/05/24/1200px-Coat_of_arms__EaiNFAW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3113" y="733228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Нижний колонтитул 7"/>
          <p:cNvSpPr txBox="1">
            <a:spLocks/>
          </p:cNvSpPr>
          <p:nvPr/>
        </p:nvSpPr>
        <p:spPr>
          <a:xfrm>
            <a:off x="2269171" y="18655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0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996C7A-3573-1EAB-FAD9-6764E412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64756958"/>
              </p:ext>
            </p:extLst>
          </p:nvPr>
        </p:nvGraphicFramePr>
        <p:xfrm>
          <a:off x="2159498" y="1511519"/>
          <a:ext cx="9116000" cy="529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434447" y="240590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Всего: </a:t>
            </a:r>
            <a:r>
              <a:rPr lang="ru-RU" b="1" dirty="0" smtClean="0"/>
              <a:t>776 объектов</a:t>
            </a:r>
            <a:endParaRPr lang="ru-RU" sz="1600" dirty="0"/>
          </a:p>
        </p:txBody>
      </p:sp>
      <p:pic>
        <p:nvPicPr>
          <p:cNvPr id="12" name="Рисунок 11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674025" y="611037"/>
            <a:ext cx="726774" cy="7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ижний колонтитул 7"/>
          <p:cNvSpPr txBox="1">
            <a:spLocks/>
          </p:cNvSpPr>
          <p:nvPr/>
        </p:nvSpPr>
        <p:spPr>
          <a:xfrm>
            <a:off x="1784591" y="144312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93911" y="4851516"/>
            <a:ext cx="3080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том числе:</a:t>
            </a:r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Школы – 19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Детские сады – 41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Медучреждения – 12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Спортивные учреждения – 18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Дома культуры – 16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Прочее - 55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311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484506"/>
            <a:ext cx="9139045" cy="5144894"/>
          </a:xfrm>
          <a:prstGeom prst="rect">
            <a:avLst/>
          </a:prstGeom>
        </p:spPr>
      </p:pic>
      <p:pic>
        <p:nvPicPr>
          <p:cNvPr id="4" name="Рисунок 3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723237" y="608133"/>
            <a:ext cx="790274" cy="8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45" y="26158"/>
            <a:ext cx="850465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B358F0-EB7D-8252-893B-BD3113464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6F3BAE8-553F-3001-8AFB-CC78BE37D218}"/>
              </a:ext>
            </a:extLst>
          </p:cNvPr>
          <p:cNvSpPr/>
          <p:nvPr/>
        </p:nvSpPr>
        <p:spPr>
          <a:xfrm>
            <a:off x="2183071" y="1586906"/>
            <a:ext cx="88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заключений о соответствии в период с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6D409550-7389-DA42-01D3-7C432711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772222"/>
              </p:ext>
            </p:extLst>
          </p:nvPr>
        </p:nvGraphicFramePr>
        <p:xfrm>
          <a:off x="2550793" y="2528702"/>
          <a:ext cx="8084555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911">
                  <a:extLst>
                    <a:ext uri="{9D8B030D-6E8A-4147-A177-3AD203B41FA5}">
                      <a16:colId xmlns="" xmlns:a16="http://schemas.microsoft.com/office/drawing/2014/main" val="808888773"/>
                    </a:ext>
                  </a:extLst>
                </a:gridCol>
                <a:gridCol w="1616911">
                  <a:extLst>
                    <a:ext uri="{9D8B030D-6E8A-4147-A177-3AD203B41FA5}">
                      <a16:colId xmlns="" xmlns:a16="http://schemas.microsoft.com/office/drawing/2014/main" val="3301124581"/>
                    </a:ext>
                  </a:extLst>
                </a:gridCol>
                <a:gridCol w="1616911">
                  <a:extLst>
                    <a:ext uri="{9D8B030D-6E8A-4147-A177-3AD203B41FA5}">
                      <a16:colId xmlns="" xmlns:a16="http://schemas.microsoft.com/office/drawing/2014/main" val="1833986961"/>
                    </a:ext>
                  </a:extLst>
                </a:gridCol>
                <a:gridCol w="1616911">
                  <a:extLst>
                    <a:ext uri="{9D8B030D-6E8A-4147-A177-3AD203B41FA5}">
                      <a16:colId xmlns="" xmlns:a16="http://schemas.microsoft.com/office/drawing/2014/main" val="270940770"/>
                    </a:ext>
                  </a:extLst>
                </a:gridCol>
                <a:gridCol w="1616911">
                  <a:extLst>
                    <a:ext uri="{9D8B030D-6E8A-4147-A177-3AD203B41FA5}">
                      <a16:colId xmlns="" xmlns:a16="http://schemas.microsoft.com/office/drawing/2014/main" val="1171219978"/>
                    </a:ext>
                  </a:extLst>
                </a:gridCol>
              </a:tblGrid>
              <a:tr h="9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9995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118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164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151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128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147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712541"/>
                  </a:ext>
                </a:extLst>
              </a:tr>
            </a:tbl>
          </a:graphicData>
        </a:graphic>
      </p:graphicFrame>
      <p:pic>
        <p:nvPicPr>
          <p:cNvPr id="6" name="Рисунок 5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6D409550-7389-DA42-01D3-7C432711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76588"/>
              </p:ext>
            </p:extLst>
          </p:nvPr>
        </p:nvGraphicFramePr>
        <p:xfrm>
          <a:off x="2472643" y="5482225"/>
          <a:ext cx="8100000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808888773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330112458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83398696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7094077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171219978"/>
                    </a:ext>
                  </a:extLst>
                </a:gridCol>
              </a:tblGrid>
              <a:tr h="9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9995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90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58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712541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6F3BAE8-553F-3001-8AFB-CC78BE37D218}"/>
              </a:ext>
            </a:extLst>
          </p:cNvPr>
          <p:cNvSpPr/>
          <p:nvPr/>
        </p:nvSpPr>
        <p:spPr>
          <a:xfrm>
            <a:off x="2108026" y="4513698"/>
            <a:ext cx="88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Решений об отказе в выдаче заключений о соответствии в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ижний колонтитул 7"/>
          <p:cNvSpPr txBox="1">
            <a:spLocks/>
          </p:cNvSpPr>
          <p:nvPr/>
        </p:nvSpPr>
        <p:spPr>
          <a:xfrm>
            <a:off x="2067000" y="8647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997" y="3476763"/>
            <a:ext cx="3600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                        </a:t>
            </a:r>
            <a:r>
              <a:rPr lang="ru-RU" sz="1000" b="1" u="sng" dirty="0" smtClean="0"/>
              <a:t>в 2024 году:</a:t>
            </a:r>
            <a:r>
              <a:rPr lang="ru-RU" sz="1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000" dirty="0"/>
              <a:t>Жильё – 62</a:t>
            </a:r>
          </a:p>
          <a:p>
            <a:pPr marL="285750" indent="-285750">
              <a:buFontTx/>
              <a:buChar char="-"/>
            </a:pPr>
            <a:r>
              <a:rPr lang="ru-RU" sz="1000" dirty="0"/>
              <a:t>Промышленные объекты - 35</a:t>
            </a:r>
          </a:p>
          <a:p>
            <a:pPr marL="285750" indent="-285750">
              <a:buFontTx/>
              <a:buChar char="-"/>
            </a:pPr>
            <a:r>
              <a:rPr lang="ru-RU" sz="1000" dirty="0" smtClean="0"/>
              <a:t>Социальные и культурно-бытовые объекты - 21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Школы – 2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Детские сады – 5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Медучреждения – 4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Спортивные учреждения – 2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Дома культуры – 2</a:t>
            </a:r>
          </a:p>
          <a:p>
            <a:pPr marL="742950" lvl="1" indent="-285750">
              <a:buFontTx/>
              <a:buChar char="-"/>
            </a:pPr>
            <a:r>
              <a:rPr lang="ru-RU" sz="800" dirty="0" smtClean="0"/>
              <a:t>Прочее – 6</a:t>
            </a:r>
          </a:p>
        </p:txBody>
      </p:sp>
    </p:spTree>
    <p:extLst>
      <p:ext uri="{BB962C8B-B14F-4D97-AF65-F5344CB8AC3E}">
        <p14:creationId xmlns:p14="http://schemas.microsoft.com/office/powerpoint/2010/main" val="203795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D0430FA-AFDB-D68D-61A7-CEEF14F7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DEE78B3-BBCF-79BE-89ED-292D5B335351}"/>
              </a:ext>
            </a:extLst>
          </p:cNvPr>
          <p:cNvSpPr/>
          <p:nvPr/>
        </p:nvSpPr>
        <p:spPr>
          <a:xfrm>
            <a:off x="2327299" y="2180500"/>
            <a:ext cx="8820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актов проверок по результатам проведенных проверок за период с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55463A85-401C-0245-CC14-C8CA78208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5536"/>
              </p:ext>
            </p:extLst>
          </p:nvPr>
        </p:nvGraphicFramePr>
        <p:xfrm>
          <a:off x="2687299" y="3683000"/>
          <a:ext cx="8100000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289172224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7673087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5233346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129631007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364285208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054488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740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704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982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854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2392619"/>
                  </a:ext>
                </a:extLst>
              </a:tr>
            </a:tbl>
          </a:graphicData>
        </a:graphic>
      </p:graphicFrame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327300" y="232880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4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EFF9F2-9D5E-41D1-45FD-21B061C3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C29C20-C381-C2FE-67D1-18CAE07AF7DC}"/>
              </a:ext>
            </a:extLst>
          </p:cNvPr>
          <p:cNvSpPr/>
          <p:nvPr/>
        </p:nvSpPr>
        <p:spPr>
          <a:xfrm>
            <a:off x="1984400" y="2066200"/>
            <a:ext cx="8820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предписаний об устранении нарушений за период с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89FDA87E-FB2A-33CC-3939-77D46CFCA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206457"/>
              </p:ext>
            </p:extLst>
          </p:nvPr>
        </p:nvGraphicFramePr>
        <p:xfrm>
          <a:off x="2459999" y="3349400"/>
          <a:ext cx="810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811848859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41509222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94882149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64542780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54090877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676264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235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268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160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601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479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8065282"/>
                  </a:ext>
                </a:extLst>
              </a:tr>
            </a:tbl>
          </a:graphicData>
        </a:graphic>
      </p:graphicFrame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2298757" y="250343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1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EFF9F2-9D5E-41D1-45FD-21B061C3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3B2DB71-37FD-5D37-449C-C59ABEC73C85}"/>
              </a:ext>
            </a:extLst>
          </p:cNvPr>
          <p:cNvSpPr/>
          <p:nvPr/>
        </p:nvSpPr>
        <p:spPr>
          <a:xfrm>
            <a:off x="2162200" y="2154550"/>
            <a:ext cx="8820000" cy="90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уведомлений о выявлении самовольных построек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за период с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ADD9F165-A518-0C6D-33F8-A8A838A87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41304"/>
              </p:ext>
            </p:extLst>
          </p:nvPr>
        </p:nvGraphicFramePr>
        <p:xfrm>
          <a:off x="2447298" y="3767558"/>
          <a:ext cx="8220543" cy="1351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455">
                  <a:extLst>
                    <a:ext uri="{9D8B030D-6E8A-4147-A177-3AD203B41FA5}">
                      <a16:colId xmlns="" xmlns:a16="http://schemas.microsoft.com/office/drawing/2014/main" val="2196409524"/>
                    </a:ext>
                  </a:extLst>
                </a:gridCol>
                <a:gridCol w="1610772">
                  <a:extLst>
                    <a:ext uri="{9D8B030D-6E8A-4147-A177-3AD203B41FA5}">
                      <a16:colId xmlns="" xmlns:a16="http://schemas.microsoft.com/office/drawing/2014/main" val="4045420130"/>
                    </a:ext>
                  </a:extLst>
                </a:gridCol>
                <a:gridCol w="1610772">
                  <a:extLst>
                    <a:ext uri="{9D8B030D-6E8A-4147-A177-3AD203B41FA5}">
                      <a16:colId xmlns="" xmlns:a16="http://schemas.microsoft.com/office/drawing/2014/main" val="2811130136"/>
                    </a:ext>
                  </a:extLst>
                </a:gridCol>
                <a:gridCol w="1610772">
                  <a:extLst>
                    <a:ext uri="{9D8B030D-6E8A-4147-A177-3AD203B41FA5}">
                      <a16:colId xmlns="" xmlns:a16="http://schemas.microsoft.com/office/drawing/2014/main" val="2301419426"/>
                    </a:ext>
                  </a:extLst>
                </a:gridCol>
                <a:gridCol w="1610772">
                  <a:extLst>
                    <a:ext uri="{9D8B030D-6E8A-4147-A177-3AD203B41FA5}">
                      <a16:colId xmlns="" xmlns:a16="http://schemas.microsoft.com/office/drawing/2014/main" val="855951380"/>
                    </a:ext>
                  </a:extLst>
                </a:gridCol>
              </a:tblGrid>
              <a:tr h="800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2024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2023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2022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2021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2020 </a:t>
                      </a:r>
                      <a:r>
                        <a:rPr lang="ru-RU" sz="2000" b="1" dirty="0">
                          <a:effectLst/>
                        </a:rPr>
                        <a:t>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6154841"/>
                  </a:ext>
                </a:extLst>
              </a:tr>
              <a:tr h="550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9972904"/>
                  </a:ext>
                </a:extLst>
              </a:tr>
            </a:tbl>
          </a:graphicData>
        </a:graphic>
      </p:graphicFrame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2162200" y="17883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0695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654</TotalTime>
  <Words>549</Words>
  <Application>Microsoft Office PowerPoint</Application>
  <PresentationFormat>Произвольный</PresentationFormat>
  <Paragraphs>134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Вдовина Ирина Константиновна</dc:creator>
  <cp:lastModifiedBy>Плохотюк Сергей Сергеевич</cp:lastModifiedBy>
  <cp:revision>68</cp:revision>
  <cp:lastPrinted>2025-03-13T06:50:55Z</cp:lastPrinted>
  <dcterms:created xsi:type="dcterms:W3CDTF">2023-11-21T08:46:17Z</dcterms:created>
  <dcterms:modified xsi:type="dcterms:W3CDTF">2025-03-14T06:46:27Z</dcterms:modified>
</cp:coreProperties>
</file>