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AF2D77-6489-44B4-94CE-3FD6ECD7C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E9C39C-0032-4B80-ADB2-74C20C297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F6EF04-A78D-4BD0-87BB-0912752C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1554EB-67E6-4EEF-8A7F-F8D3C00A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CBB941-CB96-4901-8477-7E1926E6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9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443AA0-F883-4BA8-B376-D1DE89CC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F2D4435-D994-4728-8B47-B181365EE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E504B7-E2AB-4F69-8CEA-7F642247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294566-805D-433D-ADDC-F3E6C288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1B17CF-77F3-4538-94D7-1486B8AA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6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6B87662-309C-42AF-83F0-BAB6FC2E6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858CE3-E048-4A85-B926-D873D3CBD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9FB6E6-9A2C-4DA9-9217-96BB3984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90D8A2-1587-420C-A111-895A33A2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B6CF47-F0EB-419B-92B3-BE6EEB4D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2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AFBD2D-D78E-47FD-9A5E-81351561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10F938-22C4-4F26-8525-08F178F69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D33DB3-D462-432E-9F9D-B2DA9F0B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989BC5-A9F7-4FE8-A0C5-7EB9CFC9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D789B3-B2E2-4E8D-A9DB-0FC2B821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1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ED0BC-ABA8-4308-B3E0-59EF145D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EBF855-2BC7-4A97-B776-226AFE5A5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4C3E00-C0E1-4DA7-83B9-8F8F7111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9793D2-7C0A-4A41-B56D-81A016E4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F41CCD-0734-453D-989A-234076FD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56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5B7FD-F092-4BBA-8827-52C99F21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082034-B83C-454B-B476-8F64A8B81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BDE336-6804-488C-893F-E8FD9B24F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8AF1AE-4EDA-49C4-BC76-DD73FF16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B24B5A-98A7-41FD-B783-4597E4D1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7D86E3-CE52-4002-B145-F944811E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66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00FD93-0CD3-4642-9003-BFBDE2F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4A6A01-7E59-4204-819C-87F2D2E6D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CDB737A-D107-4F1F-89EF-0BB34B22B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1D5246-6AD2-4950-A409-194F94ABB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A10E53A-4ABC-45C4-93FE-345570DEE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3305F18-86B9-4856-B130-7AA3ADC0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EC98661-1A17-46A9-8073-F0C41EC8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78323A-B870-496C-905B-BFFC3E60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32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77595-272D-4584-A2E0-85CEA2E0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99CD56-93F6-4657-AD27-B5D47205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53DEA7E-7A7A-4AE1-AFAE-B6233150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7DC1C62-92D2-44FE-839E-7C0FE22F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55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DEE516-363F-4F8D-9753-9796B03D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1AEE99E-1F7F-42FD-A3B7-C58FF378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67E733-0E65-4030-B304-F12141C4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7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68F3BB-F3BE-4358-80E7-42E1D608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7E5607-8A2E-4D45-B578-79A01AA2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17EB2D-F1EF-49EF-B995-71AE8DA53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E57147-60D7-4E30-906D-4BF1DA07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6DB81A-FC47-4DDE-AAC3-10AA68A4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4E2644-27DB-4476-8F5E-74E25333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40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441588-491F-473A-BD55-AFDD517A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DFBAE05-11D5-4C28-9AB0-951E965FA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76EC64-28AF-46FB-B253-F690746AD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8727CA-16A6-47F3-85CD-255CA0C9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7F05B3-EA26-48A5-9845-8551BDE7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086F76-2449-4566-A740-807859C1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89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81EC2E-901E-4D80-B41E-29DF60C0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D4EEC0-92CF-481E-AD54-4223BEF50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29FF83-AAE1-4462-9466-5C0125C6B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508A-9B07-47A1-BE0A-256E3C9449BF}" type="datetimeFigureOut">
              <a:rPr lang="ru-RU" smtClean="0"/>
              <a:t>13.03.2025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E32A54-2F9E-4923-988F-C74BF0061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051061-4258-41B1-ABFF-E4AB76C47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EB4E-5AC0-451A-9408-30DA87DCEB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2EABF9-E665-4984-9469-1F075BE5F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497"/>
          <a:stretch/>
        </p:blipFill>
        <p:spPr>
          <a:xfrm>
            <a:off x="0" y="2635398"/>
            <a:ext cx="12192000" cy="4222602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5029AF-2E3C-40F7-A27C-3FD7BF3AC6A8}"/>
              </a:ext>
            </a:extLst>
          </p:cNvPr>
          <p:cNvSpPr/>
          <p:nvPr/>
        </p:nvSpPr>
        <p:spPr>
          <a:xfrm>
            <a:off x="0" y="2611954"/>
            <a:ext cx="12192000" cy="4232366"/>
          </a:xfrm>
          <a:prstGeom prst="rect">
            <a:avLst/>
          </a:prstGeom>
          <a:solidFill>
            <a:schemeClr val="accent1">
              <a:lumMod val="75000"/>
              <a:alpha val="7803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695E02-AAB8-46D7-A8B7-982E94EB631F}"/>
              </a:ext>
            </a:extLst>
          </p:cNvPr>
          <p:cNvSpPr txBox="1"/>
          <p:nvPr/>
        </p:nvSpPr>
        <p:spPr>
          <a:xfrm>
            <a:off x="694508" y="3854147"/>
            <a:ext cx="112993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Gilroy Light" panose="00000400000000000000" pitchFamily="50" charset="-52"/>
              </a:rPr>
              <a:t>государственного казенного учреждения Ленинградской области </a:t>
            </a:r>
          </a:p>
          <a:p>
            <a:r>
              <a:rPr lang="ru-RU" sz="2600" dirty="0">
                <a:solidFill>
                  <a:schemeClr val="bg1"/>
                </a:solidFill>
                <a:latin typeface="Gilroy Light" panose="00000400000000000000" pitchFamily="50" charset="-52"/>
              </a:rPr>
              <a:t>«Управление долевого строительства Ленинградской области» </a:t>
            </a:r>
          </a:p>
        </p:txBody>
      </p:sp>
      <p:pic>
        <p:nvPicPr>
          <p:cNvPr id="6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xmlns="" id="{3CB518D8-7AA3-44A4-9349-671BCF73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" y="716354"/>
            <a:ext cx="1082891" cy="12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6112519-0939-41DE-8246-87824EE75D02}"/>
              </a:ext>
            </a:extLst>
          </p:cNvPr>
          <p:cNvSpPr/>
          <p:nvPr/>
        </p:nvSpPr>
        <p:spPr>
          <a:xfrm>
            <a:off x="9999618" y="3715647"/>
            <a:ext cx="45719" cy="4571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104B53B-B8CD-4E15-A84F-198835045624}"/>
              </a:ext>
            </a:extLst>
          </p:cNvPr>
          <p:cNvSpPr/>
          <p:nvPr/>
        </p:nvSpPr>
        <p:spPr>
          <a:xfrm>
            <a:off x="4794069" y="30044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17A8735-1A53-4D21-81CE-E167BACA7FB1}"/>
              </a:ext>
            </a:extLst>
          </p:cNvPr>
          <p:cNvSpPr/>
          <p:nvPr/>
        </p:nvSpPr>
        <p:spPr>
          <a:xfrm>
            <a:off x="0" y="2507342"/>
            <a:ext cx="12192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B95D47-8E1D-4C00-94B2-08B0D849CD5B}"/>
              </a:ext>
            </a:extLst>
          </p:cNvPr>
          <p:cNvSpPr txBox="1"/>
          <p:nvPr/>
        </p:nvSpPr>
        <p:spPr>
          <a:xfrm>
            <a:off x="694508" y="3104911"/>
            <a:ext cx="540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Gilroy ExtraBold" panose="00000900000000000000" pitchFamily="50" charset="-52"/>
              </a:rPr>
              <a:t>ОБ ИТОГАХ РАБОТЫ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E3BE85-1A14-4F79-A94A-EC1CE33EC6E2}"/>
              </a:ext>
            </a:extLst>
          </p:cNvPr>
          <p:cNvSpPr txBox="1"/>
          <p:nvPr/>
        </p:nvSpPr>
        <p:spPr>
          <a:xfrm>
            <a:off x="694508" y="5642282"/>
            <a:ext cx="590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Gilroy ExtraBold" panose="00000900000000000000" pitchFamily="50" charset="-52"/>
              </a:rPr>
              <a:t>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339876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850EEC-227C-4B1B-BEDB-1BEBCAE34A97}"/>
              </a:ext>
            </a:extLst>
          </p:cNvPr>
          <p:cNvSpPr txBox="1"/>
          <p:nvPr/>
        </p:nvSpPr>
        <p:spPr>
          <a:xfrm>
            <a:off x="587944" y="242303"/>
            <a:ext cx="10780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Gilroy ExtraBold" panose="00000900000000000000" pitchFamily="50" charset="-52"/>
              </a:rPr>
              <a:t>Задачи учреждения на 2025 год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669966-1114-4B1F-8A19-710E788C19AD}"/>
              </a:ext>
            </a:extLst>
          </p:cNvPr>
          <p:cNvSpPr txBox="1"/>
          <p:nvPr/>
        </p:nvSpPr>
        <p:spPr>
          <a:xfrm>
            <a:off x="830182" y="1273474"/>
            <a:ext cx="11081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родолжение работы по решению проблем участников долевого строительства, пострадавших от действий «недобросовестных» застройщиков.</a:t>
            </a:r>
            <a:endParaRPr lang="ru-RU" sz="2000" dirty="0">
              <a:solidFill>
                <a:srgbClr val="002060"/>
              </a:solidFill>
              <a:latin typeface="Gilroy Light" panose="00000400000000000000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48AD6A-BF8D-40C1-B057-76116EE0F93B}"/>
              </a:ext>
            </a:extLst>
          </p:cNvPr>
          <p:cNvSpPr txBox="1"/>
          <p:nvPr/>
        </p:nvSpPr>
        <p:spPr>
          <a:xfrm>
            <a:off x="830182" y="2135248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родолжение работы по внесению изменений в региональное законодательство 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 целью установления критериев для исключения застройщиков из реестра недобросовестных застройщиков.</a:t>
            </a:r>
            <a:endParaRPr lang="ru-RU" sz="2000" dirty="0">
              <a:solidFill>
                <a:srgbClr val="002060"/>
              </a:solidFill>
              <a:latin typeface="Gilroy Light" panose="000004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C54BE7-ECDE-4D32-B45F-C46D3568E95C}"/>
              </a:ext>
            </a:extLst>
          </p:cNvPr>
          <p:cNvSpPr txBox="1"/>
          <p:nvPr/>
        </p:nvSpPr>
        <p:spPr>
          <a:xfrm>
            <a:off x="830182" y="3310695"/>
            <a:ext cx="1098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родолжение работы с застройщиками - инвесторами, готовыми оказать содействие по созданию объектов социального назначения и инфраструктуры.</a:t>
            </a:r>
            <a:endParaRPr lang="ru-RU" sz="2000" dirty="0">
              <a:solidFill>
                <a:srgbClr val="002060"/>
              </a:solidFill>
              <a:latin typeface="Gilroy Light" panose="000004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296602-F480-48AE-B300-4E04D7E71C2A}"/>
              </a:ext>
            </a:extLst>
          </p:cNvPr>
          <p:cNvSpPr txBox="1"/>
          <p:nvPr/>
        </p:nvSpPr>
        <p:spPr>
          <a:xfrm>
            <a:off x="830182" y="4178365"/>
            <a:ext cx="1078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родолжение нормотворческой работы по изменению регионального законодательства в части реализации норм касающихся комплексного развития территорий по инициативе правообладателя.</a:t>
            </a:r>
            <a:endParaRPr lang="ru-RU" sz="2000" dirty="0">
              <a:solidFill>
                <a:srgbClr val="002060"/>
              </a:solidFill>
              <a:latin typeface="Gilroy Light" panose="000004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A97BF4-9A03-4875-A3CD-A7F715A9AB1A}"/>
              </a:ext>
            </a:extLst>
          </p:cNvPr>
          <p:cNvSpPr txBox="1"/>
          <p:nvPr/>
        </p:nvSpPr>
        <p:spPr>
          <a:xfrm>
            <a:off x="830182" y="5353812"/>
            <a:ext cx="10888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  <a:ea typeface="Calibri" panose="020F0502020204030204" pitchFamily="34" charset="0"/>
              </a:rPr>
              <a:t>П</a:t>
            </a:r>
            <a:r>
              <a:rPr lang="ru-RU" sz="2000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роведение работ </a:t>
            </a:r>
            <a:r>
              <a:rPr lang="ru-RU" sz="2000" dirty="0">
                <a:solidFill>
                  <a:srgbClr val="002060"/>
                </a:solidFill>
                <a:effectLst/>
                <a:latin typeface="Gilroy ExtraBold" panose="00000900000000000000" pitchFamily="50" charset="-52"/>
                <a:ea typeface="Calibri" panose="020F0502020204030204" pitchFamily="34" charset="0"/>
              </a:rPr>
              <a:t>по заключению и обеспечению выполнения договоров комплексного развития территорий по инициативе правообладателя 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effectLst/>
                <a:latin typeface="Gilroy ExtraBold" panose="00000900000000000000" pitchFamily="50" charset="-52"/>
                <a:ea typeface="Calibri" panose="020F0502020204030204" pitchFamily="34" charset="0"/>
              </a:rPr>
              <a:t>с застройщиками</a:t>
            </a:r>
            <a:r>
              <a:rPr lang="ru-RU" sz="2000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4B50700-7A07-4AC9-B482-A77FBD1D0FC7}"/>
              </a:ext>
            </a:extLst>
          </p:cNvPr>
          <p:cNvCxnSpPr/>
          <p:nvPr/>
        </p:nvCxnSpPr>
        <p:spPr>
          <a:xfrm>
            <a:off x="950502" y="2061733"/>
            <a:ext cx="1088857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BE7E9A4-3F16-4764-8AF1-2169A50A9975}"/>
              </a:ext>
            </a:extLst>
          </p:cNvPr>
          <p:cNvCxnSpPr/>
          <p:nvPr/>
        </p:nvCxnSpPr>
        <p:spPr>
          <a:xfrm>
            <a:off x="950499" y="3262567"/>
            <a:ext cx="1088857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35B0A50-9FB8-42EF-982B-E6D844451BA4}"/>
              </a:ext>
            </a:extLst>
          </p:cNvPr>
          <p:cNvCxnSpPr/>
          <p:nvPr/>
        </p:nvCxnSpPr>
        <p:spPr>
          <a:xfrm>
            <a:off x="1022687" y="5305717"/>
            <a:ext cx="1088857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675BAEF-B763-42B3-A2A0-DE2E38E62AF9}"/>
              </a:ext>
            </a:extLst>
          </p:cNvPr>
          <p:cNvCxnSpPr/>
          <p:nvPr/>
        </p:nvCxnSpPr>
        <p:spPr>
          <a:xfrm>
            <a:off x="926435" y="5305684"/>
            <a:ext cx="1088857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9FDED961-8FBA-4635-AFF9-1B8D855A85BC}"/>
              </a:ext>
            </a:extLst>
          </p:cNvPr>
          <p:cNvCxnSpPr>
            <a:cxnSpLocks/>
          </p:cNvCxnSpPr>
          <p:nvPr/>
        </p:nvCxnSpPr>
        <p:spPr>
          <a:xfrm>
            <a:off x="752168" y="1157748"/>
            <a:ext cx="0" cy="52117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5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873BFB03-EE85-4C86-9299-446B114CA47B}"/>
              </a:ext>
            </a:extLst>
          </p:cNvPr>
          <p:cNvSpPr/>
          <p:nvPr/>
        </p:nvSpPr>
        <p:spPr>
          <a:xfrm>
            <a:off x="6001469" y="4963315"/>
            <a:ext cx="722142" cy="7221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6063B83-3987-4D60-AA9D-78C952B203F5}"/>
              </a:ext>
            </a:extLst>
          </p:cNvPr>
          <p:cNvSpPr/>
          <p:nvPr/>
        </p:nvSpPr>
        <p:spPr>
          <a:xfrm>
            <a:off x="5961964" y="2995026"/>
            <a:ext cx="722142" cy="7221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4633D808-56B5-47EE-92A8-D26D6C65B2A0}"/>
              </a:ext>
            </a:extLst>
          </p:cNvPr>
          <p:cNvSpPr/>
          <p:nvPr/>
        </p:nvSpPr>
        <p:spPr>
          <a:xfrm>
            <a:off x="5996523" y="1170897"/>
            <a:ext cx="727088" cy="7221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04FBDCF-1D25-4022-8700-285AD6AC50D3}"/>
              </a:ext>
            </a:extLst>
          </p:cNvPr>
          <p:cNvSpPr/>
          <p:nvPr/>
        </p:nvSpPr>
        <p:spPr>
          <a:xfrm>
            <a:off x="6338592" y="0"/>
            <a:ext cx="58272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1FBEE4-0BB0-4123-8455-8475D68C07C8}"/>
              </a:ext>
            </a:extLst>
          </p:cNvPr>
          <p:cNvSpPr txBox="1"/>
          <p:nvPr/>
        </p:nvSpPr>
        <p:spPr>
          <a:xfrm>
            <a:off x="-685114" y="2420002"/>
            <a:ext cx="6204858" cy="525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600" kern="100" dirty="0">
                <a:solidFill>
                  <a:srgbClr val="002060"/>
                </a:solidFill>
                <a:latin typeface="Gilroy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учреждения</a:t>
            </a:r>
            <a:endParaRPr lang="en-US" sz="2600" kern="100" dirty="0">
              <a:solidFill>
                <a:srgbClr val="002060"/>
              </a:solidFill>
              <a:latin typeface="Gilroy ExtraBold" panose="000009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E79C63-1627-4AC3-9332-5E9A616E5249}"/>
              </a:ext>
            </a:extLst>
          </p:cNvPr>
          <p:cNvSpPr txBox="1"/>
          <p:nvPr/>
        </p:nvSpPr>
        <p:spPr>
          <a:xfrm>
            <a:off x="539931" y="2948671"/>
            <a:ext cx="521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исполнение государственных полномочий в сфере защиты прав пострадавших участников долевого строительства многоквартирных домов, расположенных на территории Ленинградской области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CD91759-4C41-4F61-A2AB-682A5646F92D}"/>
              </a:ext>
            </a:extLst>
          </p:cNvPr>
          <p:cNvSpPr/>
          <p:nvPr/>
        </p:nvSpPr>
        <p:spPr>
          <a:xfrm>
            <a:off x="468276" y="3030582"/>
            <a:ext cx="45719" cy="1802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5DA5EB-0D2C-4E37-B86E-A926241EC929}"/>
              </a:ext>
            </a:extLst>
          </p:cNvPr>
          <p:cNvSpPr txBox="1"/>
          <p:nvPr/>
        </p:nvSpPr>
        <p:spPr>
          <a:xfrm>
            <a:off x="6866099" y="736990"/>
            <a:ext cx="5468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Gilroy ExtraBold" panose="00000900000000000000" pitchFamily="50" charset="-52"/>
                <a:ea typeface="Calibri" panose="020F0502020204030204" pitchFamily="34" charset="0"/>
              </a:rPr>
              <a:t>осуществление учета пострадавших участников долевого строительства </a:t>
            </a:r>
            <a:r>
              <a:rPr lang="ru-RU" sz="20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многоквартирных домов, нуждающихся </a:t>
            </a:r>
          </a:p>
          <a:p>
            <a:r>
              <a:rPr lang="ru-RU" sz="20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в поддержке, в порядке, установленном областным законодательством</a:t>
            </a:r>
            <a:endParaRPr lang="ru-RU" sz="20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DB8020-A469-40BE-A58B-CC1BD402432B}"/>
              </a:ext>
            </a:extLst>
          </p:cNvPr>
          <p:cNvSpPr txBox="1"/>
          <p:nvPr/>
        </p:nvSpPr>
        <p:spPr>
          <a:xfrm>
            <a:off x="6946231" y="2735196"/>
            <a:ext cx="4937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осуществление учета недобросовестных застройщиков </a:t>
            </a:r>
          </a:p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в порядке, установленном областным законодательством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996C56-6D9F-4A51-BEDC-B5C7650F0110}"/>
              </a:ext>
            </a:extLst>
          </p:cNvPr>
          <p:cNvSpPr txBox="1"/>
          <p:nvPr/>
        </p:nvSpPr>
        <p:spPr>
          <a:xfrm>
            <a:off x="6962651" y="4370968"/>
            <a:ext cx="4598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Gilroy ExtraBold" panose="00000900000000000000" pitchFamily="50" charset="-52"/>
                <a:ea typeface="Calibri" panose="020F0502020204030204" pitchFamily="34" charset="0"/>
              </a:rPr>
              <a:t>оказание предусмотренных областным законодательством </a:t>
            </a:r>
          </a:p>
          <a:p>
            <a:r>
              <a:rPr lang="ru-RU" sz="2000" dirty="0">
                <a:solidFill>
                  <a:schemeClr val="bg1"/>
                </a:solidFill>
                <a:effectLst/>
                <a:latin typeface="Gilroy ExtraBold" panose="00000900000000000000" pitchFamily="50" charset="-52"/>
                <a:ea typeface="Calibri" panose="020F0502020204030204" pitchFamily="34" charset="0"/>
              </a:rPr>
              <a:t>мер поддержки пострадавшим участникам </a:t>
            </a:r>
            <a:r>
              <a:rPr lang="ru-RU" sz="20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долевого строительства многоквартирных домов, нуждающимся в поддержке</a:t>
            </a:r>
            <a:endParaRPr lang="ru-RU" sz="20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7A22C1B-5275-4D4E-8260-13E1A94BAE52}"/>
              </a:ext>
            </a:extLst>
          </p:cNvPr>
          <p:cNvSpPr/>
          <p:nvPr/>
        </p:nvSpPr>
        <p:spPr>
          <a:xfrm>
            <a:off x="6116839" y="1272337"/>
            <a:ext cx="522816" cy="51926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Gilroy Bold"/>
              </a:rPr>
              <a:t>1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5F2D4BA2-D5D1-4273-82E8-A55A0F656299}"/>
              </a:ext>
            </a:extLst>
          </p:cNvPr>
          <p:cNvSpPr/>
          <p:nvPr/>
        </p:nvSpPr>
        <p:spPr>
          <a:xfrm>
            <a:off x="6089847" y="3093353"/>
            <a:ext cx="519261" cy="51926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Gilroy Bold"/>
              </a:rPr>
              <a:t>2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A4CC7ABF-042F-4391-95DF-B1C582C55514}"/>
              </a:ext>
            </a:extLst>
          </p:cNvPr>
          <p:cNvSpPr/>
          <p:nvPr/>
        </p:nvSpPr>
        <p:spPr>
          <a:xfrm>
            <a:off x="6120393" y="5051692"/>
            <a:ext cx="519262" cy="5192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Gilroy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704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EBD42CD7-0741-44DF-AA46-5DDBFC04878A}"/>
              </a:ext>
            </a:extLst>
          </p:cNvPr>
          <p:cNvSpPr/>
          <p:nvPr/>
        </p:nvSpPr>
        <p:spPr>
          <a:xfrm>
            <a:off x="6853660" y="3008985"/>
            <a:ext cx="722142" cy="7221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1FCB7FF-88D8-4259-8786-4BA87C996FD6}"/>
              </a:ext>
            </a:extLst>
          </p:cNvPr>
          <p:cNvSpPr/>
          <p:nvPr/>
        </p:nvSpPr>
        <p:spPr>
          <a:xfrm>
            <a:off x="0" y="1256111"/>
            <a:ext cx="7218802" cy="4345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349ACC-0DAB-4774-9A99-00020ABED9AA}"/>
              </a:ext>
            </a:extLst>
          </p:cNvPr>
          <p:cNvSpPr txBox="1"/>
          <p:nvPr/>
        </p:nvSpPr>
        <p:spPr>
          <a:xfrm>
            <a:off x="324990" y="1997839"/>
            <a:ext cx="6593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kern="14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Times New Roman" panose="02020603050405020304" pitchFamily="18" charset="0"/>
              </a:rPr>
              <a:t>Учреждение осуществляет </a:t>
            </a:r>
          </a:p>
          <a:p>
            <a:pPr algn="just"/>
            <a:r>
              <a:rPr lang="ru-RU" sz="2000" b="1" kern="1400" dirty="0">
                <a:solidFill>
                  <a:schemeClr val="bg1"/>
                </a:solidFill>
                <a:effectLst/>
                <a:latin typeface="Gilroy ExtraBold" panose="00000900000000000000" pitchFamily="50" charset="-52"/>
                <a:ea typeface="Times New Roman" panose="02020603050405020304" pitchFamily="18" charset="0"/>
              </a:rPr>
              <a:t>ведение реестра пострадавших участников долевого строительства</a:t>
            </a:r>
            <a:r>
              <a:rPr lang="ru-RU" sz="2000" kern="14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Times New Roman" panose="02020603050405020304" pitchFamily="18" charset="0"/>
              </a:rPr>
              <a:t> многоквартирных домов </a:t>
            </a:r>
          </a:p>
          <a:p>
            <a:pPr algn="just"/>
            <a:r>
              <a:rPr lang="ru-RU" sz="2000" kern="14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Times New Roman" panose="02020603050405020304" pitchFamily="18" charset="0"/>
              </a:rPr>
              <a:t>на территории Ленинградской области, предусмотренного ст. 4 областного закона </a:t>
            </a:r>
          </a:p>
          <a:p>
            <a:pPr algn="just"/>
            <a:r>
              <a:rPr lang="ru-RU" sz="2000" kern="14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Times New Roman" panose="02020603050405020304" pitchFamily="18" charset="0"/>
              </a:rPr>
              <a:t>от 27.12.2013 № 107-оз «О поддержке пострадавших участников долевого строительства многоквартирных домов, Расположенных </a:t>
            </a:r>
            <a:endParaRPr lang="en-US" sz="2000" kern="1400" dirty="0">
              <a:solidFill>
                <a:schemeClr val="bg1"/>
              </a:solidFill>
              <a:effectLst/>
              <a:latin typeface="Gilroy Light" panose="00000400000000000000" pitchFamily="50" charset="-52"/>
              <a:ea typeface="Times New Roman" panose="02020603050405020304" pitchFamily="18" charset="0"/>
            </a:endParaRPr>
          </a:p>
          <a:p>
            <a:pPr algn="just"/>
            <a:r>
              <a:rPr lang="ru-RU" sz="2000" kern="14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Times New Roman" panose="02020603050405020304" pitchFamily="18" charset="0"/>
              </a:rPr>
              <a:t>на территории Ленинградской области».</a:t>
            </a:r>
            <a:endParaRPr lang="ru-RU" sz="2000" kern="14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B25F09-2E61-4E8C-8E8F-902CFEFA63D2}"/>
              </a:ext>
            </a:extLst>
          </p:cNvPr>
          <p:cNvSpPr txBox="1"/>
          <p:nvPr/>
        </p:nvSpPr>
        <p:spPr>
          <a:xfrm>
            <a:off x="8179072" y="3449006"/>
            <a:ext cx="3278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Gilroy Bold"/>
                <a:ea typeface="Times New Roman" panose="02020603050405020304" pitchFamily="18" charset="0"/>
              </a:rPr>
              <a:t>рассмотрены 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Gilroy Bold"/>
                <a:ea typeface="Times New Roman" panose="02020603050405020304" pitchFamily="18" charset="0"/>
              </a:rPr>
              <a:t>о включении в реестр</a:t>
            </a:r>
            <a:endParaRPr lang="ru-RU" sz="2000" dirty="0">
              <a:solidFill>
                <a:srgbClr val="002060"/>
              </a:solidFill>
              <a:latin typeface="Gilroy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CD8D8F-4B47-493C-954C-DD3D82A965D2}"/>
              </a:ext>
            </a:extLst>
          </p:cNvPr>
          <p:cNvSpPr txBox="1"/>
          <p:nvPr/>
        </p:nvSpPr>
        <p:spPr>
          <a:xfrm>
            <a:off x="7740896" y="5057711"/>
            <a:ext cx="2622759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Gilroy Bold"/>
              </a:rPr>
              <a:t>включены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8987DC-F73C-4749-83D4-F9B89FF7ED36}"/>
              </a:ext>
            </a:extLst>
          </p:cNvPr>
          <p:cNvSpPr txBox="1"/>
          <p:nvPr/>
        </p:nvSpPr>
        <p:spPr>
          <a:xfrm>
            <a:off x="7740896" y="1790211"/>
            <a:ext cx="4849627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Gilroy Bold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effectLst/>
                <a:latin typeface="Gilroy Bold"/>
                <a:ea typeface="Times New Roman" panose="02020603050405020304" pitchFamily="18" charset="0"/>
                <a:cs typeface="Times New Roman" panose="02020603050405020304" pitchFamily="18" charset="0"/>
              </a:rPr>
              <a:t>ключены в реестр</a:t>
            </a:r>
            <a:endParaRPr lang="ru-RU" sz="2000" dirty="0">
              <a:solidFill>
                <a:srgbClr val="002060"/>
              </a:solidFill>
              <a:effectLst/>
              <a:latin typeface="Gilroy 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070C67-D2C8-498E-8399-FB08164B26E0}"/>
              </a:ext>
            </a:extLst>
          </p:cNvPr>
          <p:cNvSpPr txBox="1"/>
          <p:nvPr/>
        </p:nvSpPr>
        <p:spPr>
          <a:xfrm>
            <a:off x="8179072" y="3064990"/>
            <a:ext cx="390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Gilroy ExtraBold" panose="00000900000000000000" pitchFamily="50" charset="-52"/>
                <a:ea typeface="Times New Roman" panose="02020603050405020304" pitchFamily="18" charset="0"/>
              </a:rPr>
              <a:t>13 ЗАЯВЛЕНИЙ</a:t>
            </a:r>
            <a:endParaRPr lang="ru-RU" sz="240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52203A-779C-4593-9B48-E7199EDDEBCE}"/>
              </a:ext>
            </a:extLst>
          </p:cNvPr>
          <p:cNvSpPr txBox="1"/>
          <p:nvPr/>
        </p:nvSpPr>
        <p:spPr>
          <a:xfrm>
            <a:off x="8196490" y="1438467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Gilroy ExtraBold" panose="00000900000000000000" pitchFamily="50" charset="-52"/>
              </a:rPr>
              <a:t>2671 ЧЕЛОВЕК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339DFA1-6ABD-4BE0-864A-CEFEBF2C7B0A}"/>
              </a:ext>
            </a:extLst>
          </p:cNvPr>
          <p:cNvSpPr txBox="1"/>
          <p:nvPr/>
        </p:nvSpPr>
        <p:spPr>
          <a:xfrm>
            <a:off x="8179072" y="5312399"/>
            <a:ext cx="357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Bold"/>
              </a:rPr>
              <a:t>в указанный реестр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4FC6A17-E3D2-4576-8846-9253A8B3B2DE}"/>
              </a:ext>
            </a:extLst>
          </p:cNvPr>
          <p:cNvSpPr txBox="1"/>
          <p:nvPr/>
        </p:nvSpPr>
        <p:spPr>
          <a:xfrm>
            <a:off x="8196490" y="4733478"/>
            <a:ext cx="357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Gilroy ExtraBold" panose="00000900000000000000" pitchFamily="50" charset="-52"/>
              </a:rPr>
              <a:t>7</a:t>
            </a:r>
            <a:r>
              <a:rPr lang="en-US" sz="2400" dirty="0">
                <a:solidFill>
                  <a:srgbClr val="002060"/>
                </a:solidFill>
                <a:latin typeface="Gilroy ExtraBold" panose="00000900000000000000" pitchFamily="50" charset="-52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Gilroy ExtraBold" panose="00000900000000000000" pitchFamily="50" charset="-52"/>
              </a:rPr>
              <a:t>ЧЕЛОВЕК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CA4553E-5997-4199-ABD3-6D88A5A902B9}"/>
              </a:ext>
            </a:extLst>
          </p:cNvPr>
          <p:cNvSpPr txBox="1"/>
          <p:nvPr/>
        </p:nvSpPr>
        <p:spPr>
          <a:xfrm>
            <a:off x="8196490" y="2757776"/>
            <a:ext cx="621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Gilroy Bold"/>
              </a:rPr>
              <a:t>В 2024 году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DF6C015-A79C-4A16-B43D-6141174D2024}"/>
              </a:ext>
            </a:extLst>
          </p:cNvPr>
          <p:cNvSpPr txBox="1"/>
          <p:nvPr/>
        </p:nvSpPr>
        <p:spPr>
          <a:xfrm>
            <a:off x="8179072" y="1108240"/>
            <a:ext cx="2823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Bold"/>
              </a:rPr>
              <a:t>Всего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CB1D3630-0C2B-440D-A861-16531505C86D}"/>
              </a:ext>
            </a:extLst>
          </p:cNvPr>
          <p:cNvSpPr/>
          <p:nvPr/>
        </p:nvSpPr>
        <p:spPr>
          <a:xfrm>
            <a:off x="6918382" y="3096978"/>
            <a:ext cx="519261" cy="51926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BA87456E-01C8-4C3D-9577-648E03892C21}"/>
              </a:ext>
            </a:extLst>
          </p:cNvPr>
          <p:cNvCxnSpPr>
            <a:cxnSpLocks/>
          </p:cNvCxnSpPr>
          <p:nvPr/>
        </p:nvCxnSpPr>
        <p:spPr>
          <a:xfrm>
            <a:off x="7056485" y="3365317"/>
            <a:ext cx="243054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BB7347A2-3362-484D-B1E4-5A3FB50F8C8D}"/>
              </a:ext>
            </a:extLst>
          </p:cNvPr>
          <p:cNvCxnSpPr/>
          <p:nvPr/>
        </p:nvCxnSpPr>
        <p:spPr>
          <a:xfrm>
            <a:off x="8260658" y="2534653"/>
            <a:ext cx="280581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084B6A4A-A46C-4F23-A74A-C378C5C81206}"/>
              </a:ext>
            </a:extLst>
          </p:cNvPr>
          <p:cNvCxnSpPr/>
          <p:nvPr/>
        </p:nvCxnSpPr>
        <p:spPr>
          <a:xfrm>
            <a:off x="8292743" y="4411579"/>
            <a:ext cx="280581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C58F7A6D-C034-4F0C-A49D-60F0155C9A92}"/>
              </a:ext>
            </a:extLst>
          </p:cNvPr>
          <p:cNvCxnSpPr>
            <a:cxnSpLocks/>
          </p:cNvCxnSpPr>
          <p:nvPr/>
        </p:nvCxnSpPr>
        <p:spPr>
          <a:xfrm>
            <a:off x="8018651" y="1240069"/>
            <a:ext cx="0" cy="436181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3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D59F630-0C13-403E-87E9-DF4945FA687F}"/>
              </a:ext>
            </a:extLst>
          </p:cNvPr>
          <p:cNvSpPr/>
          <p:nvPr/>
        </p:nvSpPr>
        <p:spPr>
          <a:xfrm>
            <a:off x="6622004" y="0"/>
            <a:ext cx="18608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A5EBBA-CFE4-4727-B146-9EF56F6195B6}"/>
              </a:ext>
            </a:extLst>
          </p:cNvPr>
          <p:cNvSpPr txBox="1"/>
          <p:nvPr/>
        </p:nvSpPr>
        <p:spPr>
          <a:xfrm>
            <a:off x="409072" y="1499055"/>
            <a:ext cx="729113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Gilroy Light" panose="00000400000000000000" pitchFamily="50" charset="-52"/>
                <a:ea typeface="Calibri" panose="020F0502020204030204" pitchFamily="34" charset="0"/>
                <a:cs typeface="Calibri" panose="020F0502020204030204" pitchFamily="34" charset="0"/>
              </a:rPr>
              <a:t>в порядке, установленном областным </a:t>
            </a:r>
            <a:endParaRPr lang="en-US" altLang="ru-RU" sz="2000" dirty="0">
              <a:solidFill>
                <a:srgbClr val="002060"/>
              </a:solidFill>
              <a:latin typeface="Gilroy Light" panose="00000400000000000000" pitchFamily="50" charset="-52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80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Gilroy Light" panose="00000400000000000000" pitchFamily="50" charset="-52"/>
                <a:ea typeface="Calibri" panose="020F0502020204030204" pitchFamily="34" charset="0"/>
                <a:cs typeface="Calibri" panose="020F0502020204030204" pitchFamily="34" charset="0"/>
              </a:rPr>
              <a:t>законодательством</a:t>
            </a:r>
            <a:endParaRPr lang="ru-RU" altLang="ru-RU" sz="2000" dirty="0">
              <a:solidFill>
                <a:srgbClr val="002060"/>
              </a:solidFill>
              <a:latin typeface="Gilroy Light" panose="000004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7A8259-5DE5-4E1B-8C0E-82115DE9DCB8}"/>
              </a:ext>
            </a:extLst>
          </p:cNvPr>
          <p:cNvSpPr txBox="1"/>
          <p:nvPr/>
        </p:nvSpPr>
        <p:spPr>
          <a:xfrm>
            <a:off x="733927" y="2650718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  <a:cs typeface="Times New Roman" panose="02020603050405020304" pitchFamily="18" charset="0"/>
              </a:rPr>
              <a:t>включено</a:t>
            </a:r>
            <a:r>
              <a:rPr lang="ru-RU" sz="2000" dirty="0">
                <a:solidFill>
                  <a:schemeClr val="accent4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accent4"/>
              </a:solidFill>
              <a:latin typeface="Gilroy ExtraBold" panose="00000900000000000000" pitchFamily="50" charset="-5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  <a:t>67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FFC000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  <a:t>недобросовестных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  <a:t>застройщиков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2716D4-7779-4CE3-AB04-92074098A068}"/>
              </a:ext>
            </a:extLst>
          </p:cNvPr>
          <p:cNvSpPr txBox="1"/>
          <p:nvPr/>
        </p:nvSpPr>
        <p:spPr>
          <a:xfrm>
            <a:off x="733927" y="4361570"/>
            <a:ext cx="4347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Gilroy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недобросовестных застройщика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включены в 2024 году</a:t>
            </a:r>
            <a:endParaRPr lang="ru-RU" sz="2000" dirty="0">
              <a:solidFill>
                <a:srgbClr val="002060"/>
              </a:solidFill>
              <a:latin typeface="Gilroy Light" panose="000004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274639D-0A4B-4FC0-8BC2-0B8371932997}"/>
              </a:ext>
            </a:extLst>
          </p:cNvPr>
          <p:cNvSpPr/>
          <p:nvPr/>
        </p:nvSpPr>
        <p:spPr>
          <a:xfrm>
            <a:off x="6690444" y="0"/>
            <a:ext cx="55015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AAA3A9-20AF-4838-AA89-758E80E4A849}"/>
              </a:ext>
            </a:extLst>
          </p:cNvPr>
          <p:cNvSpPr txBox="1"/>
          <p:nvPr/>
        </p:nvSpPr>
        <p:spPr>
          <a:xfrm>
            <a:off x="409073" y="600815"/>
            <a:ext cx="65612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Gilroy ExtraBold" panose="00000900000000000000" pitchFamily="50" charset="-52"/>
              </a:rPr>
              <a:t>Учреждение осуществляет учет </a:t>
            </a:r>
          </a:p>
          <a:p>
            <a:r>
              <a:rPr lang="ru-RU" sz="2600" dirty="0">
                <a:solidFill>
                  <a:srgbClr val="002060"/>
                </a:solidFill>
                <a:latin typeface="Gilroy ExtraBold" panose="00000900000000000000" pitchFamily="50" charset="-52"/>
              </a:rPr>
              <a:t>недобросовестных застройщиков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9FEE8C1-7E19-449B-89AC-2145F111B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9"/>
          <a:stretch/>
        </p:blipFill>
        <p:spPr>
          <a:xfrm>
            <a:off x="6688473" y="0"/>
            <a:ext cx="5503527" cy="6858000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17FA041-BC2B-46C8-8925-6B37F2FFAEEA}"/>
              </a:ext>
            </a:extLst>
          </p:cNvPr>
          <p:cNvCxnSpPr/>
          <p:nvPr/>
        </p:nvCxnSpPr>
        <p:spPr>
          <a:xfrm>
            <a:off x="733927" y="4138863"/>
            <a:ext cx="459205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DED5A549-7229-42F0-B119-531986BD433B}"/>
              </a:ext>
            </a:extLst>
          </p:cNvPr>
          <p:cNvCxnSpPr/>
          <p:nvPr/>
        </p:nvCxnSpPr>
        <p:spPr>
          <a:xfrm>
            <a:off x="525381" y="2630020"/>
            <a:ext cx="0" cy="301768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9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73C2DF4-6C7B-47C5-B1DE-D1668F0A660B}"/>
              </a:ext>
            </a:extLst>
          </p:cNvPr>
          <p:cNvSpPr/>
          <p:nvPr/>
        </p:nvSpPr>
        <p:spPr>
          <a:xfrm>
            <a:off x="0" y="4812632"/>
            <a:ext cx="11566358" cy="1443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F6F3F3-BB54-459B-B199-BABA22D438AC}"/>
              </a:ext>
            </a:extLst>
          </p:cNvPr>
          <p:cNvSpPr txBox="1"/>
          <p:nvPr/>
        </p:nvSpPr>
        <p:spPr>
          <a:xfrm>
            <a:off x="401052" y="798902"/>
            <a:ext cx="10924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  <a:t>Работа по привлечению внебюджетного финансирования</a:t>
            </a:r>
            <a:br>
              <a:rPr lang="ru-RU" altLang="ru-RU" sz="2600" dirty="0">
                <a:solidFill>
                  <a:srgbClr val="002060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</a:br>
            <a:r>
              <a:rPr lang="ru-RU" altLang="ru-RU" sz="2600" dirty="0">
                <a:solidFill>
                  <a:srgbClr val="002060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  <a:t>для завершения строительства проблемных объектов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CC1C26-03B3-4BAD-B3FF-9CECB34C5E3C}"/>
              </a:ext>
            </a:extLst>
          </p:cNvPr>
          <p:cNvSpPr txBox="1"/>
          <p:nvPr/>
        </p:nvSpPr>
        <p:spPr>
          <a:xfrm>
            <a:off x="401052" y="1984030"/>
            <a:ext cx="11165306" cy="2191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Учреждение обеспечивает исполнение государственной функции по определению соответствия масштабных инвестиционных проектов критериям, установленным областным законом от 11.02.2016 № 1-оз «О критериях, которым должны соответствовать объекты социально-культурного и коммунально-бытового назначения, масштабные инвестиционные проекты, для размещения (реализации) которых земельные участки предоставляются в аренду без проведения торгов».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969B8F-ED44-42A8-A5E1-71603F2FBF35}"/>
              </a:ext>
            </a:extLst>
          </p:cNvPr>
          <p:cNvSpPr txBox="1"/>
          <p:nvPr/>
        </p:nvSpPr>
        <p:spPr>
          <a:xfrm>
            <a:off x="1652336" y="4970787"/>
            <a:ext cx="10924674" cy="108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600" dirty="0">
                <a:solidFill>
                  <a:schemeClr val="bg1"/>
                </a:solidFill>
                <a:latin typeface="Gilroy ExtraBold" panose="00000900000000000000" pitchFamily="50" charset="-52"/>
              </a:rPr>
              <a:t>Заключены </a:t>
            </a:r>
            <a:r>
              <a:rPr lang="ru-RU" sz="2600" dirty="0">
                <a:solidFill>
                  <a:srgbClr val="FFC000"/>
                </a:solidFill>
                <a:latin typeface="Gilroy ExtraBold" panose="00000900000000000000" pitchFamily="50" charset="-52"/>
              </a:rPr>
              <a:t>14 соглашений с инвесторами,</a:t>
            </a:r>
            <a:r>
              <a:rPr lang="ru-RU" sz="2600" dirty="0">
                <a:solidFill>
                  <a:schemeClr val="bg1"/>
                </a:solidFill>
                <a:latin typeface="Gilroy ExtraBold" panose="00000900000000000000" pitchFamily="50" charset="-52"/>
              </a:rPr>
              <a:t>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600" dirty="0">
                <a:solidFill>
                  <a:schemeClr val="bg1"/>
                </a:solidFill>
                <a:latin typeface="Gilroy ExtraBold" panose="00000900000000000000" pitchFamily="50" charset="-52"/>
              </a:rPr>
              <a:t>при участии Правительства Ленинградской области.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EDA8FFA-E783-4E9A-88C2-102790250404}"/>
              </a:ext>
            </a:extLst>
          </p:cNvPr>
          <p:cNvSpPr/>
          <p:nvPr/>
        </p:nvSpPr>
        <p:spPr>
          <a:xfrm>
            <a:off x="497304" y="5111913"/>
            <a:ext cx="866975" cy="8669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F6EB23C5-5CAF-4469-81D8-6A5B4748C00D}"/>
              </a:ext>
            </a:extLst>
          </p:cNvPr>
          <p:cNvSpPr/>
          <p:nvPr/>
        </p:nvSpPr>
        <p:spPr>
          <a:xfrm>
            <a:off x="661736" y="5295549"/>
            <a:ext cx="519261" cy="51926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Gilroy 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255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27665D8-4C49-4DEE-8C3F-76A240F2A468}"/>
              </a:ext>
            </a:extLst>
          </p:cNvPr>
          <p:cNvSpPr/>
          <p:nvPr/>
        </p:nvSpPr>
        <p:spPr>
          <a:xfrm>
            <a:off x="6026006" y="1515813"/>
            <a:ext cx="6174015" cy="4645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782AA28-EEC3-4334-BD64-86D22BEB22CE}"/>
              </a:ext>
            </a:extLst>
          </p:cNvPr>
          <p:cNvSpPr/>
          <p:nvPr/>
        </p:nvSpPr>
        <p:spPr>
          <a:xfrm>
            <a:off x="-11432" y="1509766"/>
            <a:ext cx="6037438" cy="46450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93FD4A-4FA6-4F8C-BAC5-BAD28564283B}"/>
              </a:ext>
            </a:extLst>
          </p:cNvPr>
          <p:cNvSpPr txBox="1"/>
          <p:nvPr/>
        </p:nvSpPr>
        <p:spPr>
          <a:xfrm>
            <a:off x="437914" y="268006"/>
            <a:ext cx="11085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sz="2600" dirty="0">
                <a:solidFill>
                  <a:srgbClr val="002060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  <a:t>Совещания, рабочие группы, комиссии, судебные заседания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21C24C-31C9-418F-9ABF-8531FB97F6EF}"/>
              </a:ext>
            </a:extLst>
          </p:cNvPr>
          <p:cNvSpPr txBox="1"/>
          <p:nvPr/>
        </p:nvSpPr>
        <p:spPr>
          <a:xfrm>
            <a:off x="550040" y="1705106"/>
            <a:ext cx="6769769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Gilroy ExtraBold" panose="00000900000000000000" pitchFamily="50" charset="-52"/>
              </a:rPr>
              <a:t>80 заседаний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временных рабочих групп (штабов)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AA93D6-E2C4-407D-BF34-C3CECCC5EA4B}"/>
              </a:ext>
            </a:extLst>
          </p:cNvPr>
          <p:cNvSpPr txBox="1"/>
          <p:nvPr/>
        </p:nvSpPr>
        <p:spPr>
          <a:xfrm>
            <a:off x="555369" y="2943001"/>
            <a:ext cx="5887453" cy="140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solidFill>
                  <a:srgbClr val="FFC000"/>
                </a:solidFill>
                <a:latin typeface="Gilroy ExtraBold" panose="00000900000000000000" pitchFamily="50" charset="-52"/>
              </a:rPr>
              <a:t>150 совещаний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по вопросу завершения строительства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проблемных объектов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DE56EB-144B-427D-B462-B83DBBBB0BA9}"/>
              </a:ext>
            </a:extLst>
          </p:cNvPr>
          <p:cNvSpPr txBox="1"/>
          <p:nvPr/>
        </p:nvSpPr>
        <p:spPr>
          <a:xfrm>
            <a:off x="585539" y="4701379"/>
            <a:ext cx="5759116" cy="9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/>
                <a:latin typeface="Gilroy ExtraBold" panose="00000900000000000000" pitchFamily="50" charset="-52"/>
                <a:ea typeface="Calibri" panose="020F0502020204030204" pitchFamily="34" charset="0"/>
              </a:rPr>
              <a:t>22.03.2024, 06.06.2024, 05.12.2024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проведены</a:t>
            </a:r>
            <a:r>
              <a:rPr lang="ru-RU" sz="2000" b="1" dirty="0">
                <a:solidFill>
                  <a:schemeClr val="bg1"/>
                </a:solidFill>
                <a:latin typeface="Gilroy Light" panose="00000400000000000000" pitchFamily="50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ежеквартальные комиссии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81E2F4-CF6D-4D4A-A755-380CDA7040FE}"/>
              </a:ext>
            </a:extLst>
          </p:cNvPr>
          <p:cNvSpPr txBox="1"/>
          <p:nvPr/>
        </p:nvSpPr>
        <p:spPr>
          <a:xfrm>
            <a:off x="6955451" y="2230472"/>
            <a:ext cx="6529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  <a:ea typeface="Calibri" panose="020F0502020204030204" pitchFamily="34" charset="0"/>
              </a:rPr>
              <a:t>Б</a:t>
            </a:r>
            <a:r>
              <a:rPr lang="ru-RU" sz="2000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олее </a:t>
            </a:r>
          </a:p>
          <a:p>
            <a:r>
              <a:rPr lang="ru-RU" sz="2400" dirty="0">
                <a:solidFill>
                  <a:srgbClr val="002060"/>
                </a:solidFill>
                <a:effectLst/>
                <a:latin typeface="Gilroy ExtraBold" panose="00000900000000000000" pitchFamily="50" charset="-52"/>
                <a:ea typeface="Calibri" panose="020F0502020204030204" pitchFamily="34" charset="0"/>
              </a:rPr>
              <a:t>160 судебных заседаний 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в рамках дел о банкротстве </a:t>
            </a: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застройщиков</a:t>
            </a: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5C7EE8-C5E5-4272-A937-AC7AE596919D}"/>
              </a:ext>
            </a:extLst>
          </p:cNvPr>
          <p:cNvSpPr txBox="1"/>
          <p:nvPr/>
        </p:nvSpPr>
        <p:spPr>
          <a:xfrm>
            <a:off x="6987538" y="3995160"/>
            <a:ext cx="4427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Более </a:t>
            </a:r>
          </a:p>
          <a:p>
            <a:r>
              <a:rPr lang="ru-RU" sz="2400" dirty="0">
                <a:solidFill>
                  <a:srgbClr val="FFC000"/>
                </a:solidFill>
                <a:effectLst/>
                <a:latin typeface="Gilroy ExtraBold" panose="00000900000000000000" pitchFamily="50" charset="-52"/>
                <a:ea typeface="Calibri" panose="020F0502020204030204" pitchFamily="34" charset="0"/>
              </a:rPr>
              <a:t>1400 судебных заседаний</a:t>
            </a:r>
            <a:r>
              <a:rPr lang="ru-RU" sz="2400" b="1" dirty="0">
                <a:solidFill>
                  <a:srgbClr val="FFC00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 </a:t>
            </a: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Gilroy Light" panose="00000400000000000000" pitchFamily="50" charset="-52"/>
                <a:ea typeface="Calibri" panose="020F0502020204030204" pitchFamily="34" charset="0"/>
              </a:rPr>
              <a:t>по обособленным спорам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1B291D3-B8AF-4EC5-A2DF-5F42F2CC7FC7}"/>
              </a:ext>
            </a:extLst>
          </p:cNvPr>
          <p:cNvSpPr/>
          <p:nvPr/>
        </p:nvSpPr>
        <p:spPr>
          <a:xfrm flipH="1">
            <a:off x="6026514" y="1509765"/>
            <a:ext cx="45719" cy="46450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13DF6D7E-DC56-4EB6-B85C-E1632B17C15A}"/>
              </a:ext>
            </a:extLst>
          </p:cNvPr>
          <p:cNvSpPr/>
          <p:nvPr/>
        </p:nvSpPr>
        <p:spPr>
          <a:xfrm>
            <a:off x="230228" y="4866312"/>
            <a:ext cx="218455" cy="2184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1131F52E-BC73-4CB4-8102-489D95C7A1D2}"/>
              </a:ext>
            </a:extLst>
          </p:cNvPr>
          <p:cNvSpPr/>
          <p:nvPr/>
        </p:nvSpPr>
        <p:spPr>
          <a:xfrm>
            <a:off x="275998" y="4919227"/>
            <a:ext cx="131531" cy="13153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C000"/>
              </a:solidFill>
              <a:latin typeface="Gilroy Bold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C4006267-A3FA-44CE-A09D-50E9B3B2EEF2}"/>
              </a:ext>
            </a:extLst>
          </p:cNvPr>
          <p:cNvSpPr/>
          <p:nvPr/>
        </p:nvSpPr>
        <p:spPr>
          <a:xfrm>
            <a:off x="219459" y="3078812"/>
            <a:ext cx="218455" cy="2184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14F57DD2-570F-4E97-ABE7-41F9172FF3C9}"/>
              </a:ext>
            </a:extLst>
          </p:cNvPr>
          <p:cNvSpPr/>
          <p:nvPr/>
        </p:nvSpPr>
        <p:spPr>
          <a:xfrm>
            <a:off x="265647" y="3126114"/>
            <a:ext cx="131531" cy="13153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C000"/>
              </a:solidFill>
              <a:latin typeface="Gilroy Bold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7588A28C-682E-40C9-9D60-438D5583DFFA}"/>
              </a:ext>
            </a:extLst>
          </p:cNvPr>
          <p:cNvSpPr/>
          <p:nvPr/>
        </p:nvSpPr>
        <p:spPr>
          <a:xfrm>
            <a:off x="228729" y="1854168"/>
            <a:ext cx="218455" cy="2184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2BDD1AA-CE38-4EB4-8516-F1B4CE889FFA}"/>
              </a:ext>
            </a:extLst>
          </p:cNvPr>
          <p:cNvSpPr/>
          <p:nvPr/>
        </p:nvSpPr>
        <p:spPr>
          <a:xfrm>
            <a:off x="274207" y="1899244"/>
            <a:ext cx="131531" cy="13153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C000"/>
              </a:solidFill>
              <a:latin typeface="Gilroy Bold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35DAB3E8-A474-4237-925C-E53BA6FAE2DA}"/>
              </a:ext>
            </a:extLst>
          </p:cNvPr>
          <p:cNvSpPr/>
          <p:nvPr/>
        </p:nvSpPr>
        <p:spPr>
          <a:xfrm>
            <a:off x="6524782" y="2648204"/>
            <a:ext cx="218455" cy="2184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1ED7D75D-23AB-4475-9B4A-D91099342682}"/>
              </a:ext>
            </a:extLst>
          </p:cNvPr>
          <p:cNvSpPr/>
          <p:nvPr/>
        </p:nvSpPr>
        <p:spPr>
          <a:xfrm>
            <a:off x="6572051" y="2692127"/>
            <a:ext cx="131531" cy="13153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C000"/>
              </a:solidFill>
              <a:latin typeface="Gilroy Bold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7C136CD8-6329-414D-9413-55592277BC8C}"/>
              </a:ext>
            </a:extLst>
          </p:cNvPr>
          <p:cNvSpPr/>
          <p:nvPr/>
        </p:nvSpPr>
        <p:spPr>
          <a:xfrm>
            <a:off x="6536956" y="4426797"/>
            <a:ext cx="218455" cy="2184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F2B6C2E4-7CB7-4A5C-AB98-B16CE86A8999}"/>
              </a:ext>
            </a:extLst>
          </p:cNvPr>
          <p:cNvSpPr/>
          <p:nvPr/>
        </p:nvSpPr>
        <p:spPr>
          <a:xfrm>
            <a:off x="6576851" y="4470720"/>
            <a:ext cx="131531" cy="13153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C000"/>
              </a:solidFill>
              <a:latin typeface="Gilroy Bold"/>
            </a:endParaRPr>
          </a:p>
        </p:txBody>
      </p:sp>
    </p:spTree>
    <p:extLst>
      <p:ext uri="{BB962C8B-B14F-4D97-AF65-F5344CB8AC3E}">
        <p14:creationId xmlns:p14="http://schemas.microsoft.com/office/powerpoint/2010/main" val="227104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BF881F-BDE9-42E6-85E6-6FB3F808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8072881-C1CB-4D5E-A2DC-F830A72AAC60}"/>
              </a:ext>
            </a:extLst>
          </p:cNvPr>
          <p:cNvSpPr/>
          <p:nvPr/>
        </p:nvSpPr>
        <p:spPr>
          <a:xfrm>
            <a:off x="-15319" y="0"/>
            <a:ext cx="12192000" cy="6858000"/>
          </a:xfrm>
          <a:prstGeom prst="rect">
            <a:avLst/>
          </a:prstGeom>
          <a:solidFill>
            <a:schemeClr val="accent1">
              <a:lumMod val="75000"/>
              <a:alpha val="7803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D64BFE-E0ED-459F-A7CF-A4EE2BF0F330}"/>
              </a:ext>
            </a:extLst>
          </p:cNvPr>
          <p:cNvSpPr txBox="1"/>
          <p:nvPr/>
        </p:nvSpPr>
        <p:spPr>
          <a:xfrm>
            <a:off x="644769" y="410685"/>
            <a:ext cx="109024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sz="2600" dirty="0">
                <a:solidFill>
                  <a:schemeClr val="bg1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  <a:t>Информирование граждан по вопросам, </a:t>
            </a:r>
          </a:p>
          <a:p>
            <a:pPr eaLnBrk="1" hangingPunct="1"/>
            <a:r>
              <a:rPr lang="ru-RU" altLang="ru-RU" sz="2600" dirty="0">
                <a:solidFill>
                  <a:schemeClr val="bg1"/>
                </a:solidFill>
                <a:latin typeface="Gilroy ExtraBold" panose="00000900000000000000" pitchFamily="50" charset="-52"/>
                <a:cs typeface="Times New Roman" panose="02020603050405020304" pitchFamily="18" charset="0"/>
              </a:rPr>
              <a:t>относящимся к компетенции учреждения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866E8C-618A-4934-A79F-05A9067B8690}"/>
              </a:ext>
            </a:extLst>
          </p:cNvPr>
          <p:cNvSpPr txBox="1"/>
          <p:nvPr/>
        </p:nvSpPr>
        <p:spPr>
          <a:xfrm>
            <a:off x="2107662" y="1728712"/>
            <a:ext cx="6034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Times New Roman" panose="02020603050405020304" pitchFamily="18" charset="0"/>
              </a:rPr>
              <a:t>проведён </a:t>
            </a:r>
          </a:p>
          <a:p>
            <a:r>
              <a:rPr lang="ru-RU" sz="2400" dirty="0">
                <a:solidFill>
                  <a:schemeClr val="bg1"/>
                </a:solidFill>
                <a:effectLst/>
                <a:latin typeface="Gilroy ExtraBold" panose="00000900000000000000" pitchFamily="50" charset="-52"/>
                <a:ea typeface="Times New Roman" panose="02020603050405020304" pitchFamily="18" charset="0"/>
              </a:rPr>
              <a:t>личный приём более 180 человек</a:t>
            </a:r>
            <a:endParaRPr lang="ru-RU" sz="2400" dirty="0">
              <a:solidFill>
                <a:schemeClr val="bg1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0E8272-3A93-4290-88F1-6AEC3345102A}"/>
              </a:ext>
            </a:extLst>
          </p:cNvPr>
          <p:cNvSpPr txBox="1"/>
          <p:nvPr/>
        </p:nvSpPr>
        <p:spPr>
          <a:xfrm>
            <a:off x="2107662" y="2833987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Times New Roman" panose="02020603050405020304" pitchFamily="18" charset="0"/>
              </a:rPr>
              <a:t>сотрудниками учреждения </a:t>
            </a:r>
            <a:r>
              <a:rPr lang="ru-RU" sz="2400" b="1" dirty="0">
                <a:solidFill>
                  <a:schemeClr val="bg1"/>
                </a:solidFill>
                <a:effectLst/>
                <a:latin typeface="Gilroy ExtraBold" panose="00000900000000000000" pitchFamily="50" charset="-52"/>
                <a:ea typeface="Times New Roman" panose="02020603050405020304" pitchFamily="18" charset="0"/>
              </a:rPr>
              <a:t>проконсультированы </a:t>
            </a:r>
            <a:r>
              <a:rPr lang="ru-RU" sz="2400" b="1" dirty="0">
                <a:solidFill>
                  <a:srgbClr val="FFC000"/>
                </a:solidFill>
                <a:effectLst/>
                <a:latin typeface="Gilroy ExtraBold" panose="00000900000000000000" pitchFamily="50" charset="-52"/>
                <a:ea typeface="Times New Roman" panose="02020603050405020304" pitchFamily="18" charset="0"/>
              </a:rPr>
              <a:t>более 700 человек</a:t>
            </a:r>
            <a:endParaRPr lang="ru-RU" sz="2400" dirty="0">
              <a:solidFill>
                <a:srgbClr val="FFC00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114EDB-E691-4907-9978-61DB37328363}"/>
              </a:ext>
            </a:extLst>
          </p:cNvPr>
          <p:cNvSpPr txBox="1"/>
          <p:nvPr/>
        </p:nvSpPr>
        <p:spPr>
          <a:xfrm>
            <a:off x="2107662" y="3939262"/>
            <a:ext cx="806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Times New Roman" panose="02020603050405020304" pitchFamily="18" charset="0"/>
              </a:rPr>
              <a:t>обеспечено </a:t>
            </a:r>
          </a:p>
          <a:p>
            <a:r>
              <a:rPr lang="ru-RU" sz="2400" dirty="0">
                <a:solidFill>
                  <a:schemeClr val="bg1"/>
                </a:solidFill>
                <a:effectLst/>
                <a:latin typeface="Gilroy ExtraBold" panose="00000900000000000000" pitchFamily="50" charset="-52"/>
                <a:ea typeface="Times New Roman" panose="02020603050405020304" pitchFamily="18" charset="0"/>
              </a:rPr>
              <a:t>консультирование граждан в социальных сетях </a:t>
            </a:r>
            <a:endParaRPr lang="ru-RU" sz="2400" dirty="0">
              <a:solidFill>
                <a:schemeClr val="bg1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7F183B-12AD-48E3-9F7E-A9A2032A5711}"/>
              </a:ext>
            </a:extLst>
          </p:cNvPr>
          <p:cNvSpPr txBox="1"/>
          <p:nvPr/>
        </p:nvSpPr>
        <p:spPr>
          <a:xfrm>
            <a:off x="2124141" y="5044537"/>
            <a:ext cx="849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Gilroy Light" panose="00000400000000000000" pitchFamily="50" charset="-52"/>
                <a:ea typeface="Times New Roman" panose="02020603050405020304" pitchFamily="18" charset="0"/>
              </a:rPr>
              <a:t>информационные материалы </a:t>
            </a:r>
          </a:p>
          <a:p>
            <a:r>
              <a:rPr lang="ru-RU" sz="2400" dirty="0">
                <a:solidFill>
                  <a:schemeClr val="bg1"/>
                </a:solidFill>
                <a:latin typeface="Gilroy ExtraBold" panose="00000900000000000000" pitchFamily="50" charset="-52"/>
                <a:ea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chemeClr val="bg1"/>
                </a:solidFill>
                <a:effectLst/>
                <a:latin typeface="Gilroy ExtraBold" panose="00000900000000000000" pitchFamily="50" charset="-52"/>
                <a:ea typeface="Times New Roman" panose="02020603050405020304" pitchFamily="18" charset="0"/>
              </a:rPr>
              <a:t>азмещены на сайте</a:t>
            </a:r>
            <a:r>
              <a:rPr lang="en-US" sz="2400" b="1" dirty="0">
                <a:solidFill>
                  <a:schemeClr val="bg1"/>
                </a:solidFill>
                <a:latin typeface="Gilroy ExtraBold" panose="00000900000000000000" pitchFamily="50" charset="-52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Gilroy ExtraBold" panose="00000900000000000000" pitchFamily="50" charset="-52"/>
              </a:rPr>
              <a:t>udslo.ru</a:t>
            </a:r>
            <a:r>
              <a:rPr lang="ru-RU" sz="2400" dirty="0">
                <a:solidFill>
                  <a:srgbClr val="00B0F0"/>
                </a:solidFill>
                <a:effectLst/>
                <a:latin typeface="Gilroy ExtraBold" panose="00000900000000000000" pitchFamily="50" charset="-52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AEDADF0-1D08-48AD-8791-AA5B91725015}"/>
              </a:ext>
            </a:extLst>
          </p:cNvPr>
          <p:cNvCxnSpPr>
            <a:cxnSpLocks/>
          </p:cNvCxnSpPr>
          <p:nvPr/>
        </p:nvCxnSpPr>
        <p:spPr>
          <a:xfrm>
            <a:off x="1680290" y="1524000"/>
            <a:ext cx="0" cy="4589162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900168D5-ADB2-4025-855F-7C8473F81590}"/>
              </a:ext>
            </a:extLst>
          </p:cNvPr>
          <p:cNvSpPr/>
          <p:nvPr/>
        </p:nvSpPr>
        <p:spPr>
          <a:xfrm>
            <a:off x="1479629" y="1975026"/>
            <a:ext cx="415340" cy="41251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0911A39-3F47-472E-A08C-F3F5E58F91F8}"/>
              </a:ext>
            </a:extLst>
          </p:cNvPr>
          <p:cNvSpPr/>
          <p:nvPr/>
        </p:nvSpPr>
        <p:spPr>
          <a:xfrm>
            <a:off x="1542995" y="2020940"/>
            <a:ext cx="298653" cy="29662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Gilroy Bold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9FC41F8B-2FA0-4C86-AB4B-E0E6B1992308}"/>
              </a:ext>
            </a:extLst>
          </p:cNvPr>
          <p:cNvSpPr/>
          <p:nvPr/>
        </p:nvSpPr>
        <p:spPr>
          <a:xfrm>
            <a:off x="1479629" y="3074432"/>
            <a:ext cx="415340" cy="41251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214A9607-89E1-4BBD-99B5-E1D0D0A3CF1D}"/>
              </a:ext>
            </a:extLst>
          </p:cNvPr>
          <p:cNvSpPr/>
          <p:nvPr/>
        </p:nvSpPr>
        <p:spPr>
          <a:xfrm>
            <a:off x="1542995" y="3132378"/>
            <a:ext cx="298653" cy="29662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Gilroy Bold"/>
              </a:rPr>
              <a:t>2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22E0396-31F8-4ADE-9E07-3D0D9F34F4A2}"/>
              </a:ext>
            </a:extLst>
          </p:cNvPr>
          <p:cNvSpPr/>
          <p:nvPr/>
        </p:nvSpPr>
        <p:spPr>
          <a:xfrm>
            <a:off x="1479629" y="4169412"/>
            <a:ext cx="415340" cy="41251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C9E2728C-97ED-4AA3-9F43-C5B532336079}"/>
              </a:ext>
            </a:extLst>
          </p:cNvPr>
          <p:cNvSpPr/>
          <p:nvPr/>
        </p:nvSpPr>
        <p:spPr>
          <a:xfrm>
            <a:off x="1542995" y="4227358"/>
            <a:ext cx="298653" cy="29662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Gilroy Bold"/>
              </a:rPr>
              <a:t>3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BC7B5C8A-4DA9-45D7-9487-4648EE4B4D6D}"/>
              </a:ext>
            </a:extLst>
          </p:cNvPr>
          <p:cNvSpPr/>
          <p:nvPr/>
        </p:nvSpPr>
        <p:spPr>
          <a:xfrm>
            <a:off x="1479629" y="5264539"/>
            <a:ext cx="415340" cy="41251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F0"/>
              </a:solidFill>
              <a:latin typeface="Gilroy Bold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5EA31E7C-86EE-4228-8AA5-EAC8593C3872}"/>
              </a:ext>
            </a:extLst>
          </p:cNvPr>
          <p:cNvSpPr/>
          <p:nvPr/>
        </p:nvSpPr>
        <p:spPr>
          <a:xfrm>
            <a:off x="1542995" y="5322485"/>
            <a:ext cx="298653" cy="29662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Gilroy Bold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6300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00353C4-E08E-4B92-AC5C-0ED4AE72C477}"/>
              </a:ext>
            </a:extLst>
          </p:cNvPr>
          <p:cNvSpPr/>
          <p:nvPr/>
        </p:nvSpPr>
        <p:spPr>
          <a:xfrm>
            <a:off x="2840182" y="2673927"/>
            <a:ext cx="4100945" cy="4134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231F2C-CDE6-438D-A314-962F85CD0975}"/>
              </a:ext>
            </a:extLst>
          </p:cNvPr>
          <p:cNvSpPr txBox="1"/>
          <p:nvPr/>
        </p:nvSpPr>
        <p:spPr>
          <a:xfrm>
            <a:off x="425532" y="304800"/>
            <a:ext cx="853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Gilroy ExtraBold" panose="00000900000000000000" pitchFamily="50" charset="-52"/>
              </a:rPr>
              <a:t>На 01.01.2024 в ЕРПО было 27 объектов </a:t>
            </a:r>
          </a:p>
          <a:p>
            <a:r>
              <a:rPr lang="ru-RU" sz="2800" dirty="0">
                <a:solidFill>
                  <a:srgbClr val="002060"/>
                </a:solidFill>
                <a:latin typeface="Gilroy Light" panose="00000400000000000000" pitchFamily="50" charset="-52"/>
              </a:rPr>
              <a:t>(в 2024 году новые объекты не включались)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CBFD70-1651-4423-8C3B-75807114D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1" b="34976"/>
          <a:stretch/>
        </p:blipFill>
        <p:spPr>
          <a:xfrm>
            <a:off x="0" y="3228899"/>
            <a:ext cx="12192000" cy="389233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6FB1E93-2CB9-4FA6-BD88-0ED3958C372C}"/>
              </a:ext>
            </a:extLst>
          </p:cNvPr>
          <p:cNvSpPr/>
          <p:nvPr/>
        </p:nvSpPr>
        <p:spPr>
          <a:xfrm>
            <a:off x="0" y="3231534"/>
            <a:ext cx="121920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8F5693-0281-4922-AA3B-28F20EC424F7}"/>
              </a:ext>
            </a:extLst>
          </p:cNvPr>
          <p:cNvSpPr txBox="1"/>
          <p:nvPr/>
        </p:nvSpPr>
        <p:spPr>
          <a:xfrm>
            <a:off x="617316" y="1672119"/>
            <a:ext cx="6179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ExtraBold" panose="00000900000000000000" pitchFamily="50" charset="-52"/>
              </a:rPr>
              <a:t>16 объектов </a:t>
            </a:r>
          </a:p>
          <a:p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введены в эксплуатацию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9E339D-CDCD-472E-81BA-B17E20745278}"/>
              </a:ext>
            </a:extLst>
          </p:cNvPr>
          <p:cNvSpPr txBox="1"/>
          <p:nvPr/>
        </p:nvSpPr>
        <p:spPr>
          <a:xfrm>
            <a:off x="4461951" y="1691868"/>
            <a:ext cx="51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ExtraBold" panose="00000900000000000000" pitchFamily="50" charset="-52"/>
              </a:rPr>
              <a:t>По 7 объектам </a:t>
            </a:r>
          </a:p>
          <a:p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осуществлены выплаты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F80176-BA42-4237-9225-953848309FDD}"/>
              </a:ext>
            </a:extLst>
          </p:cNvPr>
          <p:cNvSpPr txBox="1"/>
          <p:nvPr/>
        </p:nvSpPr>
        <p:spPr>
          <a:xfrm>
            <a:off x="8104909" y="1684496"/>
            <a:ext cx="59713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ExtraBold" panose="00000900000000000000" pitchFamily="50" charset="-52"/>
              </a:rPr>
              <a:t>4 объекта </a:t>
            </a:r>
          </a:p>
          <a:p>
            <a:r>
              <a:rPr lang="ru-RU" dirty="0">
                <a:solidFill>
                  <a:srgbClr val="002060"/>
                </a:solidFill>
                <a:latin typeface="Gilroy Light" panose="00000400000000000000" pitchFamily="50" charset="-52"/>
              </a:rPr>
              <a:t>исключены по иным основаниям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73D8401-DC5D-4E64-8DF8-A175F5DE87A1}"/>
              </a:ext>
            </a:extLst>
          </p:cNvPr>
          <p:cNvCxnSpPr/>
          <p:nvPr/>
        </p:nvCxnSpPr>
        <p:spPr>
          <a:xfrm>
            <a:off x="425532" y="2521518"/>
            <a:ext cx="1139239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AA66D5-1360-408C-8AFD-577BDC3287F7}"/>
              </a:ext>
            </a:extLst>
          </p:cNvPr>
          <p:cNvSpPr txBox="1"/>
          <p:nvPr/>
        </p:nvSpPr>
        <p:spPr>
          <a:xfrm>
            <a:off x="350120" y="2693524"/>
            <a:ext cx="1139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Итого на 01.01.2025        </a:t>
            </a:r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0 проблемных объектов в ЕРПО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9A4F8994-89D5-464E-BADB-3E14EB1595D4}"/>
              </a:ext>
            </a:extLst>
          </p:cNvPr>
          <p:cNvCxnSpPr/>
          <p:nvPr/>
        </p:nvCxnSpPr>
        <p:spPr>
          <a:xfrm>
            <a:off x="7855528" y="1390156"/>
            <a:ext cx="0" cy="95578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162DC9F-D461-40D7-8994-936A747DF5C9}"/>
              </a:ext>
            </a:extLst>
          </p:cNvPr>
          <p:cNvCxnSpPr/>
          <p:nvPr/>
        </p:nvCxnSpPr>
        <p:spPr>
          <a:xfrm>
            <a:off x="4100946" y="1439019"/>
            <a:ext cx="0" cy="95578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49D014-F485-40F8-B37C-966EF924CE62}"/>
              </a:ext>
            </a:extLst>
          </p:cNvPr>
          <p:cNvSpPr txBox="1"/>
          <p:nvPr/>
        </p:nvSpPr>
        <p:spPr>
          <a:xfrm>
            <a:off x="473242" y="140166"/>
            <a:ext cx="114781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Gilroy ExtraBold" panose="00000900000000000000" pitchFamily="50" charset="-52"/>
              </a:rPr>
              <a:t>За период 2019 – 2024 годы были восстановлены права </a:t>
            </a:r>
          </a:p>
          <a:p>
            <a:r>
              <a:rPr lang="ru-RU" sz="2600" dirty="0">
                <a:solidFill>
                  <a:srgbClr val="002060"/>
                </a:solidFill>
                <a:latin typeface="Gilroy ExtraBold" panose="00000900000000000000" pitchFamily="50" charset="-52"/>
              </a:rPr>
              <a:t>более 40 тысяч пострадавших граждан, </a:t>
            </a:r>
          </a:p>
          <a:p>
            <a:r>
              <a:rPr lang="ru-RU" sz="2600" dirty="0">
                <a:solidFill>
                  <a:srgbClr val="002060"/>
                </a:solidFill>
                <a:latin typeface="Gilroy ExtraBold" panose="00000900000000000000" pitchFamily="50" charset="-52"/>
              </a:rPr>
              <a:t>из ЕРПО исключены 423 проблемных объекта.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E13F184-DABC-4206-8E14-9A00351387DF}"/>
              </a:ext>
            </a:extLst>
          </p:cNvPr>
          <p:cNvCxnSpPr/>
          <p:nvPr/>
        </p:nvCxnSpPr>
        <p:spPr>
          <a:xfrm>
            <a:off x="473242" y="5474368"/>
            <a:ext cx="1114926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7A1F784-BED5-4FEA-967A-E1388E411D7D}"/>
              </a:ext>
            </a:extLst>
          </p:cNvPr>
          <p:cNvSpPr/>
          <p:nvPr/>
        </p:nvSpPr>
        <p:spPr>
          <a:xfrm>
            <a:off x="2044868" y="2646948"/>
            <a:ext cx="1391653" cy="27211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655D563-88B1-4205-9865-4398E722B982}"/>
              </a:ext>
            </a:extLst>
          </p:cNvPr>
          <p:cNvSpPr/>
          <p:nvPr/>
        </p:nvSpPr>
        <p:spPr>
          <a:xfrm>
            <a:off x="3616495" y="4392142"/>
            <a:ext cx="1391653" cy="9759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DA83183-3523-452E-A576-594628F8EE31}"/>
              </a:ext>
            </a:extLst>
          </p:cNvPr>
          <p:cNvSpPr/>
          <p:nvPr/>
        </p:nvSpPr>
        <p:spPr>
          <a:xfrm>
            <a:off x="5188122" y="1925053"/>
            <a:ext cx="1391653" cy="34309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F452498-E679-4862-A7D5-306FACFB2D8B}"/>
              </a:ext>
            </a:extLst>
          </p:cNvPr>
          <p:cNvSpPr/>
          <p:nvPr/>
        </p:nvSpPr>
        <p:spPr>
          <a:xfrm>
            <a:off x="6759749" y="3344785"/>
            <a:ext cx="1391653" cy="19992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68B71F8-B39E-4DA2-8CAB-65E655745048}"/>
              </a:ext>
            </a:extLst>
          </p:cNvPr>
          <p:cNvSpPr/>
          <p:nvPr/>
        </p:nvSpPr>
        <p:spPr>
          <a:xfrm>
            <a:off x="8331376" y="4505745"/>
            <a:ext cx="1391653" cy="8211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D1CBCB6-6B51-4091-98F2-1EA13442F45E}"/>
              </a:ext>
            </a:extLst>
          </p:cNvPr>
          <p:cNvSpPr txBox="1"/>
          <p:nvPr/>
        </p:nvSpPr>
        <p:spPr>
          <a:xfrm>
            <a:off x="473242" y="4711353"/>
            <a:ext cx="13916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ExtraBold" panose="00000900000000000000" pitchFamily="50" charset="-52"/>
              </a:rPr>
              <a:t>22 </a:t>
            </a:r>
          </a:p>
          <a:p>
            <a:r>
              <a:rPr lang="ru-RU" dirty="0">
                <a:solidFill>
                  <a:schemeClr val="bg1"/>
                </a:solidFill>
                <a:latin typeface="Gilroy ExtraBold" panose="00000900000000000000" pitchFamily="50" charset="-52"/>
              </a:rPr>
              <a:t>объекта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FFB466F-16F7-44D6-B908-899D4C37E33D}"/>
              </a:ext>
            </a:extLst>
          </p:cNvPr>
          <p:cNvSpPr txBox="1"/>
          <p:nvPr/>
        </p:nvSpPr>
        <p:spPr>
          <a:xfrm>
            <a:off x="3659625" y="4648144"/>
            <a:ext cx="161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35 </a:t>
            </a:r>
          </a:p>
          <a:p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объектов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11C022-8D9A-49E8-817A-5E1C01A761AF}"/>
              </a:ext>
            </a:extLst>
          </p:cNvPr>
          <p:cNvSpPr txBox="1"/>
          <p:nvPr/>
        </p:nvSpPr>
        <p:spPr>
          <a:xfrm>
            <a:off x="2055660" y="4648144"/>
            <a:ext cx="147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120 объектов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38179C-62C9-4F07-A080-4556D4BE7FCB}"/>
              </a:ext>
            </a:extLst>
          </p:cNvPr>
          <p:cNvSpPr txBox="1"/>
          <p:nvPr/>
        </p:nvSpPr>
        <p:spPr>
          <a:xfrm>
            <a:off x="5241757" y="4642857"/>
            <a:ext cx="161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143</a:t>
            </a:r>
          </a:p>
          <a:p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объекта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B4674FB-2199-45B5-9923-0B1F28B2840D}"/>
              </a:ext>
            </a:extLst>
          </p:cNvPr>
          <p:cNvSpPr txBox="1"/>
          <p:nvPr/>
        </p:nvSpPr>
        <p:spPr>
          <a:xfrm>
            <a:off x="6808885" y="4636113"/>
            <a:ext cx="161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76</a:t>
            </a:r>
          </a:p>
          <a:p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объектов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EA7F2DC-78C7-4D3D-9D34-E681D4865CB1}"/>
              </a:ext>
            </a:extLst>
          </p:cNvPr>
          <p:cNvSpPr txBox="1"/>
          <p:nvPr/>
        </p:nvSpPr>
        <p:spPr>
          <a:xfrm>
            <a:off x="8362471" y="4637766"/>
            <a:ext cx="161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27</a:t>
            </a:r>
          </a:p>
          <a:p>
            <a:r>
              <a:rPr lang="ru-RU" sz="2000" dirty="0">
                <a:solidFill>
                  <a:schemeClr val="bg1"/>
                </a:solidFill>
                <a:latin typeface="Gilroy ExtraBold" panose="00000900000000000000" pitchFamily="50" charset="-52"/>
              </a:rPr>
              <a:t>объектов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BB1E6DD-4EED-4939-89C3-C498CAD56F70}"/>
              </a:ext>
            </a:extLst>
          </p:cNvPr>
          <p:cNvSpPr txBox="1"/>
          <p:nvPr/>
        </p:nvSpPr>
        <p:spPr>
          <a:xfrm>
            <a:off x="473242" y="5582314"/>
            <a:ext cx="139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55E8985-2EE5-4559-ADC4-FD65F7D759A2}"/>
              </a:ext>
            </a:extLst>
          </p:cNvPr>
          <p:cNvSpPr txBox="1"/>
          <p:nvPr/>
        </p:nvSpPr>
        <p:spPr>
          <a:xfrm>
            <a:off x="2044868" y="5580675"/>
            <a:ext cx="139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62EC6E9-E478-43F9-9498-FE81E5F3F395}"/>
              </a:ext>
            </a:extLst>
          </p:cNvPr>
          <p:cNvSpPr txBox="1"/>
          <p:nvPr/>
        </p:nvSpPr>
        <p:spPr>
          <a:xfrm>
            <a:off x="3616494" y="5580675"/>
            <a:ext cx="139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9055E14-228F-4A6D-83CF-820E23D3098C}"/>
              </a:ext>
            </a:extLst>
          </p:cNvPr>
          <p:cNvSpPr txBox="1"/>
          <p:nvPr/>
        </p:nvSpPr>
        <p:spPr>
          <a:xfrm>
            <a:off x="5188123" y="5580675"/>
            <a:ext cx="139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1970DDF-6CA2-4F0F-96CD-EB7F303F6CFB}"/>
              </a:ext>
            </a:extLst>
          </p:cNvPr>
          <p:cNvSpPr txBox="1"/>
          <p:nvPr/>
        </p:nvSpPr>
        <p:spPr>
          <a:xfrm>
            <a:off x="6759750" y="5580675"/>
            <a:ext cx="139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83CA7EE-9E2D-45A2-BD3E-EE2017B19BED}"/>
              </a:ext>
            </a:extLst>
          </p:cNvPr>
          <p:cNvSpPr txBox="1"/>
          <p:nvPr/>
        </p:nvSpPr>
        <p:spPr>
          <a:xfrm>
            <a:off x="8331377" y="5580675"/>
            <a:ext cx="139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Gilroy Light" panose="00000400000000000000" pitchFamily="50" charset="-52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592342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508</Words>
  <Application>Microsoft Office PowerPoint</Application>
  <PresentationFormat>Широкоэкранный</PresentationFormat>
  <Paragraphs>112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Gilroy Bold</vt:lpstr>
      <vt:lpstr>Gilroy ExtraBold</vt:lpstr>
      <vt:lpstr>Gilroy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Иценко Анастасия Олеговна</cp:lastModifiedBy>
  <cp:revision>81</cp:revision>
  <dcterms:created xsi:type="dcterms:W3CDTF">2025-03-11T13:36:49Z</dcterms:created>
  <dcterms:modified xsi:type="dcterms:W3CDTF">2025-03-13T11:51:32Z</dcterms:modified>
</cp:coreProperties>
</file>