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7" r:id="rId5"/>
    <p:sldId id="279" r:id="rId6"/>
    <p:sldId id="276" r:id="rId7"/>
    <p:sldId id="281" r:id="rId8"/>
    <p:sldId id="283" r:id="rId9"/>
    <p:sldId id="280" r:id="rId10"/>
    <p:sldId id="282" r:id="rId11"/>
    <p:sldId id="268" r:id="rId12"/>
    <p:sldId id="269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804" y="-2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46D25-C372-477A-A67F-78E54ECF07FD}" type="doc">
      <dgm:prSet loTypeId="urn:microsoft.com/office/officeart/2005/8/layout/h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D67D4CD2-0603-4B11-B614-91D2DC04423E}">
      <dgm:prSet phldrT="[Текст]" custT="1"/>
      <dgm:spPr/>
      <dgm:t>
        <a:bodyPr/>
        <a:lstStyle/>
        <a:p>
          <a:r>
            <a:rPr lang="ru-RU" sz="2400" b="1" dirty="0" smtClean="0"/>
            <a:t>79 </a:t>
          </a:r>
          <a:r>
            <a:rPr lang="ru-RU" sz="1500" dirty="0" smtClean="0"/>
            <a:t>застройщика</a:t>
          </a:r>
          <a:endParaRPr lang="ru-RU" sz="1500" dirty="0"/>
        </a:p>
      </dgm:t>
    </dgm:pt>
    <dgm:pt modelId="{CBDCD1C1-15A4-4910-936F-9C372EDD0A78}" type="parTrans" cxnId="{47175E25-C47C-45BE-873C-ACBC35EE0433}">
      <dgm:prSet/>
      <dgm:spPr/>
      <dgm:t>
        <a:bodyPr/>
        <a:lstStyle/>
        <a:p>
          <a:endParaRPr lang="ru-RU"/>
        </a:p>
      </dgm:t>
    </dgm:pt>
    <dgm:pt modelId="{4DC3B486-FF1A-4AD3-B10A-4DFDBAC53D71}" type="sibTrans" cxnId="{47175E25-C47C-45BE-873C-ACBC35EE0433}">
      <dgm:prSet/>
      <dgm:spPr/>
      <dgm:t>
        <a:bodyPr/>
        <a:lstStyle/>
        <a:p>
          <a:endParaRPr lang="ru-RU"/>
        </a:p>
      </dgm:t>
    </dgm:pt>
    <dgm:pt modelId="{54F6FA99-D70E-47DB-AA73-D25AA009BACF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с использованием счетов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эскроу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, </a:t>
          </a:r>
          <a:endParaRPr lang="ru-RU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89D9F2-3F0F-4006-8F49-0356D502A9F2}" type="parTrans" cxnId="{CD82CFAD-D1EE-4F97-9C14-15D37DE068C7}">
      <dgm:prSet/>
      <dgm:spPr/>
      <dgm:t>
        <a:bodyPr/>
        <a:lstStyle/>
        <a:p>
          <a:endParaRPr lang="ru-RU"/>
        </a:p>
      </dgm:t>
    </dgm:pt>
    <dgm:pt modelId="{A1C946FF-0058-49E8-8D22-0E73E67D3D20}" type="sibTrans" cxnId="{CD82CFAD-D1EE-4F97-9C14-15D37DE068C7}">
      <dgm:prSet/>
      <dgm:spPr/>
      <dgm:t>
        <a:bodyPr/>
        <a:lstStyle/>
        <a:p>
          <a:endParaRPr lang="ru-RU"/>
        </a:p>
      </dgm:t>
    </dgm:pt>
    <dgm:pt modelId="{5179D8B0-230D-458A-B2EF-61FBECE27373}">
      <dgm:prSet phldrT="[Текст]" custT="1"/>
      <dgm:spPr/>
      <dgm:t>
        <a:bodyPr/>
        <a:lstStyle/>
        <a:p>
          <a:r>
            <a:rPr lang="ru-RU" sz="2400" b="1" dirty="0" smtClean="0"/>
            <a:t>4</a:t>
          </a:r>
          <a:r>
            <a:rPr lang="ru-RU" sz="1400" dirty="0" smtClean="0"/>
            <a:t> застройщиков</a:t>
          </a:r>
          <a:endParaRPr lang="ru-RU" sz="1400" dirty="0"/>
        </a:p>
      </dgm:t>
    </dgm:pt>
    <dgm:pt modelId="{32DE3AD6-609E-4524-81EB-7467482B61A8}" type="parTrans" cxnId="{5A83B416-C7C9-4C91-95FD-98C89407F787}">
      <dgm:prSet/>
      <dgm:spPr/>
      <dgm:t>
        <a:bodyPr/>
        <a:lstStyle/>
        <a:p>
          <a:endParaRPr lang="ru-RU"/>
        </a:p>
      </dgm:t>
    </dgm:pt>
    <dgm:pt modelId="{944B0A4D-0EDD-4519-BD5A-99ADE8F6AF99}" type="sibTrans" cxnId="{5A83B416-C7C9-4C91-95FD-98C89407F787}">
      <dgm:prSet/>
      <dgm:spPr/>
      <dgm:t>
        <a:bodyPr/>
        <a:lstStyle/>
        <a:p>
          <a:endParaRPr lang="ru-RU"/>
        </a:p>
      </dgm:t>
    </dgm:pt>
    <dgm:pt modelId="{F33C9595-A68F-43D1-94AE-D23F5BC89CEF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без счетов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эскроу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, 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B77BF324-B44B-4F5F-9AC3-59C757C61EC6}" type="parTrans" cxnId="{9617DCCA-7DB4-4512-857B-25F392356A6D}">
      <dgm:prSet/>
      <dgm:spPr/>
      <dgm:t>
        <a:bodyPr/>
        <a:lstStyle/>
        <a:p>
          <a:endParaRPr lang="ru-RU"/>
        </a:p>
      </dgm:t>
    </dgm:pt>
    <dgm:pt modelId="{91ADD395-A758-4D2D-890F-E34975E4CF6C}" type="sibTrans" cxnId="{9617DCCA-7DB4-4512-857B-25F392356A6D}">
      <dgm:prSet/>
      <dgm:spPr/>
      <dgm:t>
        <a:bodyPr/>
        <a:lstStyle/>
        <a:p>
          <a:endParaRPr lang="ru-RU"/>
        </a:p>
      </dgm:t>
    </dgm:pt>
    <dgm:pt modelId="{60A9DDCD-80ED-4CF4-9E16-8C508C9FFC2F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10 МКД, 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86B6CA40-E185-4E94-B7CB-9F9DDBEDAF75}" type="parTrans" cxnId="{645B345F-911F-47DA-BF49-09013512A8FC}">
      <dgm:prSet/>
      <dgm:spPr/>
      <dgm:t>
        <a:bodyPr/>
        <a:lstStyle/>
        <a:p>
          <a:endParaRPr lang="ru-RU"/>
        </a:p>
      </dgm:t>
    </dgm:pt>
    <dgm:pt modelId="{9BB90FF0-FCE8-4A79-A0E3-F206771B420E}" type="sibTrans" cxnId="{645B345F-911F-47DA-BF49-09013512A8FC}">
      <dgm:prSet/>
      <dgm:spPr/>
      <dgm:t>
        <a:bodyPr/>
        <a:lstStyle/>
        <a:p>
          <a:endParaRPr lang="ru-RU"/>
        </a:p>
      </dgm:t>
    </dgm:pt>
    <dgm:pt modelId="{E6290D1F-D136-471C-B578-7CDCD0E7DA4C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жилая площадь 250 тыс. кв. м, 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6DF9BCD3-B027-422E-A506-DB376EC133C1}" type="parTrans" cxnId="{0EFE96DB-495C-4CF6-8FA6-F05722D0B5B3}">
      <dgm:prSet/>
      <dgm:spPr/>
      <dgm:t>
        <a:bodyPr/>
        <a:lstStyle/>
        <a:p>
          <a:endParaRPr lang="ru-RU"/>
        </a:p>
      </dgm:t>
    </dgm:pt>
    <dgm:pt modelId="{9FD5BE12-F376-48C6-9C45-109BDAA8FC8B}" type="sibTrans" cxnId="{0EFE96DB-495C-4CF6-8FA6-F05722D0B5B3}">
      <dgm:prSet/>
      <dgm:spPr/>
      <dgm:t>
        <a:bodyPr/>
        <a:lstStyle/>
        <a:p>
          <a:endParaRPr lang="ru-RU"/>
        </a:p>
      </dgm:t>
    </dgm:pt>
    <dgm:pt modelId="{EA232CA7-F9F3-49C7-A7A5-618B6CBC0384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237 МКД, </a:t>
          </a:r>
          <a:endParaRPr lang="ru-RU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5380F8-F96C-4C89-A7F4-1282D8E97FCA}" type="parTrans" cxnId="{D5836920-7E02-41C9-8A5B-58CBB430301E}">
      <dgm:prSet/>
      <dgm:spPr/>
      <dgm:t>
        <a:bodyPr/>
        <a:lstStyle/>
        <a:p>
          <a:endParaRPr lang="ru-RU"/>
        </a:p>
      </dgm:t>
    </dgm:pt>
    <dgm:pt modelId="{C3F5F210-BFD6-4F4B-92CE-26C04D2323D2}" type="sibTrans" cxnId="{D5836920-7E02-41C9-8A5B-58CBB430301E}">
      <dgm:prSet/>
      <dgm:spPr/>
      <dgm:t>
        <a:bodyPr/>
        <a:lstStyle/>
        <a:p>
          <a:endParaRPr lang="ru-RU"/>
        </a:p>
      </dgm:t>
    </dgm:pt>
    <dgm:pt modelId="{6E57D15E-1509-4B8A-8083-443476D7012A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жилая площадь 3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млн.кв.м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., </a:t>
          </a:r>
          <a:endParaRPr lang="ru-RU" b="1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361698A-414F-462D-B557-282983ECBE5A}" type="parTrans" cxnId="{120EA512-073B-42EC-BB24-BEC2D2682112}">
      <dgm:prSet/>
      <dgm:spPr/>
      <dgm:t>
        <a:bodyPr/>
        <a:lstStyle/>
        <a:p>
          <a:endParaRPr lang="ru-RU"/>
        </a:p>
      </dgm:t>
    </dgm:pt>
    <dgm:pt modelId="{F99E4A76-069D-4815-9591-E34A3FBBF920}" type="sibTrans" cxnId="{120EA512-073B-42EC-BB24-BEC2D2682112}">
      <dgm:prSet/>
      <dgm:spPr/>
      <dgm:t>
        <a:bodyPr/>
        <a:lstStyle/>
        <a:p>
          <a:endParaRPr lang="ru-RU"/>
        </a:p>
      </dgm:t>
    </dgm:pt>
    <dgm:pt modelId="{BD35FC0A-4881-4AF3-8323-02ABA062B188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51 тыс. квартир</a:t>
          </a:r>
          <a:endParaRPr lang="ru-RU" b="1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543E818F-76DF-4AEC-AC40-F9F431CDFA7D}" type="parTrans" cxnId="{CC3A48AA-1570-4525-B207-6573A29FD65B}">
      <dgm:prSet/>
      <dgm:spPr/>
      <dgm:t>
        <a:bodyPr/>
        <a:lstStyle/>
        <a:p>
          <a:endParaRPr lang="ru-RU"/>
        </a:p>
      </dgm:t>
    </dgm:pt>
    <dgm:pt modelId="{DA0793C3-F5A5-4B34-8D5B-E42321CA75FF}" type="sibTrans" cxnId="{CC3A48AA-1570-4525-B207-6573A29FD65B}">
      <dgm:prSet/>
      <dgm:spPr/>
      <dgm:t>
        <a:bodyPr/>
        <a:lstStyle/>
        <a:p>
          <a:endParaRPr lang="ru-RU"/>
        </a:p>
      </dgm:t>
    </dgm:pt>
    <dgm:pt modelId="{1312886C-7A79-47EB-916C-874527DD0EFA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466 квартир</a:t>
          </a:r>
          <a:endParaRPr lang="ru-RU" dirty="0">
            <a:solidFill>
              <a:schemeClr val="accent1">
                <a:lumMod val="50000"/>
              </a:schemeClr>
            </a:solidFill>
          </a:endParaRPr>
        </a:p>
      </dgm:t>
    </dgm:pt>
    <dgm:pt modelId="{BA29894A-FEA3-4869-BA57-292CEA18D8E1}" type="parTrans" cxnId="{8A1FE7F1-6568-41A2-BE14-B48075CF0DBE}">
      <dgm:prSet/>
      <dgm:spPr/>
      <dgm:t>
        <a:bodyPr/>
        <a:lstStyle/>
        <a:p>
          <a:endParaRPr lang="ru-RU"/>
        </a:p>
      </dgm:t>
    </dgm:pt>
    <dgm:pt modelId="{414978BF-96CF-442A-A677-C7D6D15939B7}" type="sibTrans" cxnId="{8A1FE7F1-6568-41A2-BE14-B48075CF0DBE}">
      <dgm:prSet/>
      <dgm:spPr/>
      <dgm:t>
        <a:bodyPr/>
        <a:lstStyle/>
        <a:p>
          <a:endParaRPr lang="ru-RU"/>
        </a:p>
      </dgm:t>
    </dgm:pt>
    <dgm:pt modelId="{2ED45DD3-CDC6-44F9-A19C-E7B633BFF2B0}" type="pres">
      <dgm:prSet presAssocID="{FA946D25-C372-477A-A67F-78E54ECF07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A252BC-77C5-43CB-983E-0FA3BD99BF02}" type="pres">
      <dgm:prSet presAssocID="{D67D4CD2-0603-4B11-B614-91D2DC04423E}" presName="composite" presStyleCnt="0"/>
      <dgm:spPr/>
    </dgm:pt>
    <dgm:pt modelId="{3B0ECB5A-240F-4A43-A772-9C32FCBDDB4F}" type="pres">
      <dgm:prSet presAssocID="{D67D4CD2-0603-4B11-B614-91D2DC04423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873D2-01B7-4D57-84BE-C1348C21156F}" type="pres">
      <dgm:prSet presAssocID="{D67D4CD2-0603-4B11-B614-91D2DC04423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ECB3E-2503-4343-B4ED-AC57E512D777}" type="pres">
      <dgm:prSet presAssocID="{4DC3B486-FF1A-4AD3-B10A-4DFDBAC53D71}" presName="space" presStyleCnt="0"/>
      <dgm:spPr/>
    </dgm:pt>
    <dgm:pt modelId="{3649BC57-7093-4219-BC77-D8A40C18DFD6}" type="pres">
      <dgm:prSet presAssocID="{5179D8B0-230D-458A-B2EF-61FBECE27373}" presName="composite" presStyleCnt="0"/>
      <dgm:spPr/>
    </dgm:pt>
    <dgm:pt modelId="{30648203-3251-41BE-8453-A389F8337F6B}" type="pres">
      <dgm:prSet presAssocID="{5179D8B0-230D-458A-B2EF-61FBECE2737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57F04-835B-40D7-A70E-33A226895A8C}" type="pres">
      <dgm:prSet presAssocID="{5179D8B0-230D-458A-B2EF-61FBECE2737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A4033E-6F80-4620-A207-F689F55D67C4}" type="presOf" srcId="{5179D8B0-230D-458A-B2EF-61FBECE27373}" destId="{30648203-3251-41BE-8453-A389F8337F6B}" srcOrd="0" destOrd="0" presId="urn:microsoft.com/office/officeart/2005/8/layout/hList1"/>
    <dgm:cxn modelId="{CD82CFAD-D1EE-4F97-9C14-15D37DE068C7}" srcId="{D67D4CD2-0603-4B11-B614-91D2DC04423E}" destId="{54F6FA99-D70E-47DB-AA73-D25AA009BACF}" srcOrd="0" destOrd="0" parTransId="{C989D9F2-3F0F-4006-8F49-0356D502A9F2}" sibTransId="{A1C946FF-0058-49E8-8D22-0E73E67D3D20}"/>
    <dgm:cxn modelId="{120EA512-073B-42EC-BB24-BEC2D2682112}" srcId="{D67D4CD2-0603-4B11-B614-91D2DC04423E}" destId="{6E57D15E-1509-4B8A-8083-443476D7012A}" srcOrd="2" destOrd="0" parTransId="{2361698A-414F-462D-B557-282983ECBE5A}" sibTransId="{F99E4A76-069D-4815-9591-E34A3FBBF920}"/>
    <dgm:cxn modelId="{5A83B416-C7C9-4C91-95FD-98C89407F787}" srcId="{FA946D25-C372-477A-A67F-78E54ECF07FD}" destId="{5179D8B0-230D-458A-B2EF-61FBECE27373}" srcOrd="1" destOrd="0" parTransId="{32DE3AD6-609E-4524-81EB-7467482B61A8}" sibTransId="{944B0A4D-0EDD-4519-BD5A-99ADE8F6AF99}"/>
    <dgm:cxn modelId="{994C1E53-CEEA-4983-9B8B-FB6ACE2EB9DD}" type="presOf" srcId="{F33C9595-A68F-43D1-94AE-D23F5BC89CEF}" destId="{AEB57F04-835B-40D7-A70E-33A226895A8C}" srcOrd="0" destOrd="0" presId="urn:microsoft.com/office/officeart/2005/8/layout/hList1"/>
    <dgm:cxn modelId="{32A4B0A7-4DDA-462A-942D-69ED5B7FEA05}" type="presOf" srcId="{D67D4CD2-0603-4B11-B614-91D2DC04423E}" destId="{3B0ECB5A-240F-4A43-A772-9C32FCBDDB4F}" srcOrd="0" destOrd="0" presId="urn:microsoft.com/office/officeart/2005/8/layout/hList1"/>
    <dgm:cxn modelId="{D5836920-7E02-41C9-8A5B-58CBB430301E}" srcId="{D67D4CD2-0603-4B11-B614-91D2DC04423E}" destId="{EA232CA7-F9F3-49C7-A7A5-618B6CBC0384}" srcOrd="1" destOrd="0" parTransId="{215380F8-F96C-4C89-A7F4-1282D8E97FCA}" sibTransId="{C3F5F210-BFD6-4F4B-92CE-26C04D2323D2}"/>
    <dgm:cxn modelId="{0EFE96DB-495C-4CF6-8FA6-F05722D0B5B3}" srcId="{5179D8B0-230D-458A-B2EF-61FBECE27373}" destId="{E6290D1F-D136-471C-B578-7CDCD0E7DA4C}" srcOrd="2" destOrd="0" parTransId="{6DF9BCD3-B027-422E-A506-DB376EC133C1}" sibTransId="{9FD5BE12-F376-48C6-9C45-109BDAA8FC8B}"/>
    <dgm:cxn modelId="{0FDC4993-D8CA-4C7E-886F-AE2F6A426142}" type="presOf" srcId="{E6290D1F-D136-471C-B578-7CDCD0E7DA4C}" destId="{AEB57F04-835B-40D7-A70E-33A226895A8C}" srcOrd="0" destOrd="2" presId="urn:microsoft.com/office/officeart/2005/8/layout/hList1"/>
    <dgm:cxn modelId="{47175E25-C47C-45BE-873C-ACBC35EE0433}" srcId="{FA946D25-C372-477A-A67F-78E54ECF07FD}" destId="{D67D4CD2-0603-4B11-B614-91D2DC04423E}" srcOrd="0" destOrd="0" parTransId="{CBDCD1C1-15A4-4910-936F-9C372EDD0A78}" sibTransId="{4DC3B486-FF1A-4AD3-B10A-4DFDBAC53D71}"/>
    <dgm:cxn modelId="{9617DCCA-7DB4-4512-857B-25F392356A6D}" srcId="{5179D8B0-230D-458A-B2EF-61FBECE27373}" destId="{F33C9595-A68F-43D1-94AE-D23F5BC89CEF}" srcOrd="0" destOrd="0" parTransId="{B77BF324-B44B-4F5F-9AC3-59C757C61EC6}" sibTransId="{91ADD395-A758-4D2D-890F-E34975E4CF6C}"/>
    <dgm:cxn modelId="{509D63C6-6021-4821-81CB-AB4F0D89B29D}" type="presOf" srcId="{1312886C-7A79-47EB-916C-874527DD0EFA}" destId="{AEB57F04-835B-40D7-A70E-33A226895A8C}" srcOrd="0" destOrd="3" presId="urn:microsoft.com/office/officeart/2005/8/layout/hList1"/>
    <dgm:cxn modelId="{8A1FE7F1-6568-41A2-BE14-B48075CF0DBE}" srcId="{5179D8B0-230D-458A-B2EF-61FBECE27373}" destId="{1312886C-7A79-47EB-916C-874527DD0EFA}" srcOrd="3" destOrd="0" parTransId="{BA29894A-FEA3-4869-BA57-292CEA18D8E1}" sibTransId="{414978BF-96CF-442A-A677-C7D6D15939B7}"/>
    <dgm:cxn modelId="{645B345F-911F-47DA-BF49-09013512A8FC}" srcId="{5179D8B0-230D-458A-B2EF-61FBECE27373}" destId="{60A9DDCD-80ED-4CF4-9E16-8C508C9FFC2F}" srcOrd="1" destOrd="0" parTransId="{86B6CA40-E185-4E94-B7CB-9F9DDBEDAF75}" sibTransId="{9BB90FF0-FCE8-4A79-A0E3-F206771B420E}"/>
    <dgm:cxn modelId="{CC3A48AA-1570-4525-B207-6573A29FD65B}" srcId="{D67D4CD2-0603-4B11-B614-91D2DC04423E}" destId="{BD35FC0A-4881-4AF3-8323-02ABA062B188}" srcOrd="3" destOrd="0" parTransId="{543E818F-76DF-4AEC-AC40-F9F431CDFA7D}" sibTransId="{DA0793C3-F5A5-4B34-8D5B-E42321CA75FF}"/>
    <dgm:cxn modelId="{39288F96-FFCA-4B84-BA0C-35825B58EBA4}" type="presOf" srcId="{FA946D25-C372-477A-A67F-78E54ECF07FD}" destId="{2ED45DD3-CDC6-44F9-A19C-E7B633BFF2B0}" srcOrd="0" destOrd="0" presId="urn:microsoft.com/office/officeart/2005/8/layout/hList1"/>
    <dgm:cxn modelId="{C80512A3-D69A-4F1C-8F61-3537B4B8E865}" type="presOf" srcId="{54F6FA99-D70E-47DB-AA73-D25AA009BACF}" destId="{D8A873D2-01B7-4D57-84BE-C1348C21156F}" srcOrd="0" destOrd="0" presId="urn:microsoft.com/office/officeart/2005/8/layout/hList1"/>
    <dgm:cxn modelId="{8AF14293-7055-47AB-9A6D-1AD6C49FC61A}" type="presOf" srcId="{60A9DDCD-80ED-4CF4-9E16-8C508C9FFC2F}" destId="{AEB57F04-835B-40D7-A70E-33A226895A8C}" srcOrd="0" destOrd="1" presId="urn:microsoft.com/office/officeart/2005/8/layout/hList1"/>
    <dgm:cxn modelId="{53C6274D-E0B6-49FC-A245-D67FF558B406}" type="presOf" srcId="{EA232CA7-F9F3-49C7-A7A5-618B6CBC0384}" destId="{D8A873D2-01B7-4D57-84BE-C1348C21156F}" srcOrd="0" destOrd="1" presId="urn:microsoft.com/office/officeart/2005/8/layout/hList1"/>
    <dgm:cxn modelId="{CA9DFD80-2B4A-43B4-8024-903317B6043D}" type="presOf" srcId="{6E57D15E-1509-4B8A-8083-443476D7012A}" destId="{D8A873D2-01B7-4D57-84BE-C1348C21156F}" srcOrd="0" destOrd="2" presId="urn:microsoft.com/office/officeart/2005/8/layout/hList1"/>
    <dgm:cxn modelId="{1D2EA86D-0380-4132-A144-927CC503589F}" type="presOf" srcId="{BD35FC0A-4881-4AF3-8323-02ABA062B188}" destId="{D8A873D2-01B7-4D57-84BE-C1348C21156F}" srcOrd="0" destOrd="3" presId="urn:microsoft.com/office/officeart/2005/8/layout/hList1"/>
    <dgm:cxn modelId="{E5524379-C35F-47BF-9ED2-1F1364752649}" type="presParOf" srcId="{2ED45DD3-CDC6-44F9-A19C-E7B633BFF2B0}" destId="{6AA252BC-77C5-43CB-983E-0FA3BD99BF02}" srcOrd="0" destOrd="0" presId="urn:microsoft.com/office/officeart/2005/8/layout/hList1"/>
    <dgm:cxn modelId="{A49FB945-4C91-4A70-971A-FCF5131D6C68}" type="presParOf" srcId="{6AA252BC-77C5-43CB-983E-0FA3BD99BF02}" destId="{3B0ECB5A-240F-4A43-A772-9C32FCBDDB4F}" srcOrd="0" destOrd="0" presId="urn:microsoft.com/office/officeart/2005/8/layout/hList1"/>
    <dgm:cxn modelId="{B329FEF2-CFD5-4871-A885-6B7F68A5B3F1}" type="presParOf" srcId="{6AA252BC-77C5-43CB-983E-0FA3BD99BF02}" destId="{D8A873D2-01B7-4D57-84BE-C1348C21156F}" srcOrd="1" destOrd="0" presId="urn:microsoft.com/office/officeart/2005/8/layout/hList1"/>
    <dgm:cxn modelId="{54035F65-D1EC-4BA0-B13C-B421657A5417}" type="presParOf" srcId="{2ED45DD3-CDC6-44F9-A19C-E7B633BFF2B0}" destId="{E75ECB3E-2503-4343-B4ED-AC57E512D777}" srcOrd="1" destOrd="0" presId="urn:microsoft.com/office/officeart/2005/8/layout/hList1"/>
    <dgm:cxn modelId="{8638A47D-2C96-499B-81B3-1EDA2C413064}" type="presParOf" srcId="{2ED45DD3-CDC6-44F9-A19C-E7B633BFF2B0}" destId="{3649BC57-7093-4219-BC77-D8A40C18DFD6}" srcOrd="2" destOrd="0" presId="urn:microsoft.com/office/officeart/2005/8/layout/hList1"/>
    <dgm:cxn modelId="{A608CBE5-3D21-41D0-9CC8-7333DCC1E389}" type="presParOf" srcId="{3649BC57-7093-4219-BC77-D8A40C18DFD6}" destId="{30648203-3251-41BE-8453-A389F8337F6B}" srcOrd="0" destOrd="0" presId="urn:microsoft.com/office/officeart/2005/8/layout/hList1"/>
    <dgm:cxn modelId="{AA5DCA88-A97B-4F74-8D8D-6EA402A3DB01}" type="presParOf" srcId="{3649BC57-7093-4219-BC77-D8A40C18DFD6}" destId="{AEB57F04-835B-40D7-A70E-33A226895A8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ECB5A-240F-4A43-A772-9C32FCBDDB4F}">
      <dsp:nvSpPr>
        <dsp:cNvPr id="0" name=""/>
        <dsp:cNvSpPr/>
      </dsp:nvSpPr>
      <dsp:spPr>
        <a:xfrm>
          <a:off x="33" y="147687"/>
          <a:ext cx="3162937" cy="54173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79 </a:t>
          </a:r>
          <a:r>
            <a:rPr lang="ru-RU" sz="1500" kern="1200" dirty="0" smtClean="0"/>
            <a:t>застройщика</a:t>
          </a:r>
          <a:endParaRPr lang="ru-RU" sz="1500" kern="1200" dirty="0"/>
        </a:p>
      </dsp:txBody>
      <dsp:txXfrm>
        <a:off x="33" y="147687"/>
        <a:ext cx="3162937" cy="541736"/>
      </dsp:txXfrm>
    </dsp:sp>
    <dsp:sp modelId="{D8A873D2-01B7-4D57-84BE-C1348C21156F}">
      <dsp:nvSpPr>
        <dsp:cNvPr id="0" name=""/>
        <dsp:cNvSpPr/>
      </dsp:nvSpPr>
      <dsp:spPr>
        <a:xfrm>
          <a:off x="33" y="689423"/>
          <a:ext cx="3162937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с использованием счетов </a:t>
          </a: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эскроу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, </a:t>
          </a:r>
          <a:endParaRPr lang="ru-RU" sz="1800" kern="120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237 МКД, </a:t>
          </a:r>
          <a:endParaRPr lang="ru-RU" sz="1800" kern="120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жилая площадь 3 </a:t>
          </a: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млн.кв.м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., </a:t>
          </a:r>
          <a:endParaRPr lang="ru-RU" sz="1800" b="1" kern="120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51 тыс. квартир</a:t>
          </a:r>
          <a:endParaRPr lang="ru-RU" sz="1800" b="1" kern="1200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33" y="689423"/>
        <a:ext cx="3162937" cy="1630529"/>
      </dsp:txXfrm>
    </dsp:sp>
    <dsp:sp modelId="{30648203-3251-41BE-8453-A389F8337F6B}">
      <dsp:nvSpPr>
        <dsp:cNvPr id="0" name=""/>
        <dsp:cNvSpPr/>
      </dsp:nvSpPr>
      <dsp:spPr>
        <a:xfrm>
          <a:off x="3605781" y="147687"/>
          <a:ext cx="3162937" cy="541736"/>
        </a:xfrm>
        <a:prstGeom prst="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4</a:t>
          </a:r>
          <a:r>
            <a:rPr lang="ru-RU" sz="1400" kern="1200" dirty="0" smtClean="0"/>
            <a:t> застройщиков</a:t>
          </a:r>
          <a:endParaRPr lang="ru-RU" sz="1400" kern="1200" dirty="0"/>
        </a:p>
      </dsp:txBody>
      <dsp:txXfrm>
        <a:off x="3605781" y="147687"/>
        <a:ext cx="3162937" cy="541736"/>
      </dsp:txXfrm>
    </dsp:sp>
    <dsp:sp modelId="{AEB57F04-835B-40D7-A70E-33A226895A8C}">
      <dsp:nvSpPr>
        <dsp:cNvPr id="0" name=""/>
        <dsp:cNvSpPr/>
      </dsp:nvSpPr>
      <dsp:spPr>
        <a:xfrm>
          <a:off x="3605781" y="689423"/>
          <a:ext cx="3162937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без счетов </a:t>
          </a:r>
          <a:r>
            <a:rPr lang="ru-RU" sz="1800" b="1" kern="1200" dirty="0" err="1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эскроу</a:t>
          </a: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, 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10 МКД, 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жилая площадь 250 тыс. кв. м, 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rPr>
            <a:t>466 квартир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605781" y="689423"/>
        <a:ext cx="3162937" cy="16305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5798" cy="5143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483518"/>
            <a:ext cx="6336704" cy="10081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ДОКЛАД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/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о результатах деятельности комитета государственного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/>
            </a:r>
            <a:b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строительного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надзора и государственной экспертизы Ленинградской области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/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за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2024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829246"/>
            <a:ext cx="7992888" cy="254270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r>
              <a:rPr lang="ru-RU" sz="9600" b="1" dirty="0">
                <a:solidFill>
                  <a:schemeClr val="bg1"/>
                </a:solidFill>
              </a:rPr>
              <a:t>В сфере осуществления государственного контроля (надзора) в области долевого строительства многоквартирных домов и(или) иных объектов недвижимости, а также </a:t>
            </a:r>
            <a:r>
              <a:rPr lang="ru-RU" sz="9600" b="1" dirty="0" smtClean="0">
                <a:solidFill>
                  <a:schemeClr val="bg1"/>
                </a:solidFill>
              </a:rPr>
              <a:t>контроля </a:t>
            </a:r>
            <a:r>
              <a:rPr lang="ru-RU" sz="9600" b="1" dirty="0">
                <a:solidFill>
                  <a:schemeClr val="bg1"/>
                </a:solidFill>
              </a:rPr>
              <a:t>(</a:t>
            </a:r>
            <a:r>
              <a:rPr lang="ru-RU" sz="9600" b="1" dirty="0" smtClean="0">
                <a:solidFill>
                  <a:schemeClr val="bg1"/>
                </a:solidFill>
              </a:rPr>
              <a:t>надзора) </a:t>
            </a:r>
            <a:r>
              <a:rPr lang="ru-RU" sz="9600" b="1" dirty="0">
                <a:solidFill>
                  <a:schemeClr val="bg1"/>
                </a:solidFill>
              </a:rPr>
              <a:t>за деятельностью жилищно-строительного кооператива, </a:t>
            </a:r>
            <a:br>
              <a:rPr lang="ru-RU" sz="9600" b="1" dirty="0">
                <a:solidFill>
                  <a:schemeClr val="bg1"/>
                </a:solidFill>
              </a:rPr>
            </a:br>
            <a:r>
              <a:rPr lang="ru-RU" sz="9600" b="1" dirty="0">
                <a:solidFill>
                  <a:schemeClr val="bg1"/>
                </a:solidFill>
              </a:rPr>
              <a:t>связанной с привлечением средств членов кооператива для строительства многоквартирного дома, на территории Ленинградской области </a:t>
            </a:r>
            <a:endParaRPr lang="ru-RU" sz="96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72" y="339502"/>
            <a:ext cx="1319176" cy="1243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4932040" y="4515966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Докладчик:  Пасько А.К.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6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03498"/>
            <a:ext cx="7826594" cy="1116124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            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Основные итоги деятельности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12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ACCC9"/>
              </a:clrFrom>
              <a:clrTo>
                <a:srgbClr val="CACC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3948"/>
            <a:ext cx="9105798" cy="789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412439" y="1570953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Работа комитета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в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сфере осуществления государственного контроля (надзора) в области долевого строительства многоквартирных домов и(или) иных объектов недвижимости, а также контроля (надзора) за деятельностью жилищно-строительного кооператива, </a:t>
            </a:r>
            <a:b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</a:b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связанной с привлечением средств членов кооператива для строительства многоквартирного дома, на территории Ленинградской области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позволила :</a:t>
            </a:r>
          </a:p>
          <a:p>
            <a:pPr algn="ctr"/>
            <a:endParaRPr lang="ru-RU" sz="1400" b="1" dirty="0">
              <a:solidFill>
                <a:schemeClr val="accent1">
                  <a:lumMod val="75000"/>
                </a:schemeClr>
              </a:solidFill>
              <a:cs typeface="Calibri Light" panose="020F03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Свести </a:t>
            </a:r>
            <a:r>
              <a:rPr lang="ru-RU" sz="1400" b="1" u="sng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к нулю число проблемных </a:t>
            </a: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объектов;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cs typeface="Calibri Light" panose="020F03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Усилить контроль в вышеуказанных видах надзора;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400" b="1" u="sng" dirty="0">
              <a:solidFill>
                <a:schemeClr val="accent1">
                  <a:lumMod val="75000"/>
                </a:schemeClr>
              </a:solidFill>
              <a:cs typeface="Calibri Light" panose="020F03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Повысить </a:t>
            </a:r>
            <a:r>
              <a:rPr lang="ru-RU" sz="1400" b="1" u="sng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прозрачность рынка долевого </a:t>
            </a: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строительства Ленинградской области.</a:t>
            </a:r>
            <a:endParaRPr lang="ru-RU" sz="1400" b="1" u="sng" dirty="0">
              <a:solidFill>
                <a:schemeClr val="accent1">
                  <a:lumMod val="75000"/>
                </a:schemeClr>
              </a:solidFill>
              <a:cs typeface="Calibri Light" panose="020F0302020204030204" pitchFamily="34" charset="0"/>
            </a:endParaRPr>
          </a:p>
          <a:p>
            <a:pPr algn="ctr"/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 </a:t>
            </a:r>
          </a:p>
          <a:p>
            <a:pPr algn="ctr"/>
            <a:endParaRPr lang="ru-RU" sz="1300" b="1" dirty="0">
              <a:solidFill>
                <a:schemeClr val="accent1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123" y="3330089"/>
            <a:ext cx="1023859" cy="102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9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2" y="4313215"/>
            <a:ext cx="9105798" cy="789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339390"/>
            <a:ext cx="3744415" cy="648184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Задачи на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2025 год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637623" y="1347614"/>
            <a:ext cx="8172836" cy="33239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</a:rPr>
              <a:t>оценка рисков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возникновения новых «проблемных» объектов 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и осуществление превентивных мер по недопущению включения объектов в ЕРПО; 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</a:rPr>
              <a:t>снижение количества пострадавших участников долевого строительства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многоквартирных жилых домов, расположенных на территории Ленинградской области;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</a:rPr>
              <a:t>защита прав граждан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, вложивших денежные средства в долевое строительство, путем осуществления регионального государственного контроля (надзора) за деятельностью застройщиков;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</a:rPr>
              <a:t>повышение информированности застройщиков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о требованиях законодательства в области долевого строительства, в том числе посредством проведения профилактических мероприятий; 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</a:rPr>
              <a:t>использование цифровых механизмов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в контрольной (надзорной) деятельности для обеспечения взаимодействия с контролируемыми лицами;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</a:rPr>
              <a:t>реализация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при осуществлении регионального государственного контроля (надзора) за деятельностью застройщиков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</a:rPr>
              <a:t>риск-ориентированного подхода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u="sng" dirty="0">
                <a:solidFill>
                  <a:schemeClr val="accent1">
                    <a:lumMod val="50000"/>
                  </a:schemeClr>
                </a:solidFill>
              </a:rPr>
              <a:t>реализация положений Федерального закона от 22.07.2024 № 186-ФЗ 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«О строительстве жилых домов по договору строительного подряда с использованием счетов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эскроу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» на территории Ленинградской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182853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553" y="2355726"/>
            <a:ext cx="1696689" cy="15661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3948"/>
            <a:ext cx="9105798" cy="789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6699" y="1131590"/>
            <a:ext cx="7772400" cy="1102519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880" y="971706"/>
            <a:ext cx="1237120" cy="12371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515965"/>
            <a:ext cx="9062102" cy="59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375506"/>
            <a:ext cx="7056784" cy="648072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Контроль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(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надзор)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в области долевого строительства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многоквартирных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домов и(или) иных объектов недвижимости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1691680" y="1128601"/>
            <a:ext cx="3417204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83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застройщиков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60032" y="1131590"/>
            <a:ext cx="2839570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247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МКД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30039226"/>
              </p:ext>
            </p:extLst>
          </p:nvPr>
        </p:nvGraphicFramePr>
        <p:xfrm>
          <a:off x="1187624" y="2211709"/>
          <a:ext cx="6768752" cy="2467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0212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9338" y="348503"/>
            <a:ext cx="7994662" cy="70207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Проведение контрольно-надзорных и профилактических мероприятий                  в области долевого строительства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6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91630"/>
            <a:ext cx="1831047" cy="16834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539552" y="1799019"/>
            <a:ext cx="305027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2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внеплановые документарные проверки</a:t>
            </a:r>
            <a:endParaRPr lang="ru-RU" sz="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/>
          <p:cNvSpPr txBox="1"/>
          <p:nvPr/>
        </p:nvSpPr>
        <p:spPr>
          <a:xfrm>
            <a:off x="3995936" y="1342675"/>
            <a:ext cx="23717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мониторинг размещения информации в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ЕИСЖС</a:t>
            </a:r>
            <a:endParaRPr lang="ru-RU" sz="9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4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Cutout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453" y="2029852"/>
            <a:ext cx="1731981" cy="14474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4355976" y="2867979"/>
            <a:ext cx="31683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accent2">
                    <a:lumMod val="50000"/>
                  </a:schemeClr>
                </a:solidFill>
              </a:rPr>
              <a:t>актов  </a:t>
            </a:r>
            <a:r>
              <a:rPr lang="ru-RU" sz="1000" dirty="0">
                <a:solidFill>
                  <a:schemeClr val="accent2">
                    <a:lumMod val="50000"/>
                  </a:schemeClr>
                </a:solidFill>
              </a:rPr>
              <a:t>по результатам проведения мероприятий по контролю без взаимодействия с юридическим </a:t>
            </a:r>
            <a:r>
              <a:rPr lang="ru-RU" sz="1000" dirty="0" smtClean="0">
                <a:solidFill>
                  <a:schemeClr val="accent2">
                    <a:lumMod val="50000"/>
                  </a:schemeClr>
                </a:solidFill>
              </a:rPr>
              <a:t>лицами в 2024 году </a:t>
            </a:r>
            <a:endParaRPr lang="ru-RU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44208" y="1799019"/>
            <a:ext cx="252028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анализ проектных деклараций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                с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внесенными в них изменениями</a:t>
            </a:r>
            <a:endParaRPr lang="ru-RU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3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033" y="3421977"/>
            <a:ext cx="1498175" cy="14133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6444208" y="3576338"/>
            <a:ext cx="2650978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анализ ежеквартальной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отчетности застройщика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об осуществлении деятельности, связанной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с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привлечением денежных средств участников долевого строительства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249486" y="3712368"/>
            <a:ext cx="11535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 Light" panose="020F0302020204030204" pitchFamily="34" charset="0"/>
                <a:cs typeface="Calibri Light" panose="020F0302020204030204" pitchFamily="34" charset="0"/>
              </a:rPr>
              <a:t>42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093196" y="4543365"/>
            <a:ext cx="3203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chemeClr val="accent1">
                    <a:lumMod val="50000"/>
                  </a:schemeClr>
                </a:solidFill>
              </a:rPr>
              <a:t>заключения по результатам анализа </a:t>
            </a:r>
            <a:endParaRPr lang="ru-RU" sz="1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</a:rPr>
              <a:t>ежеквартальной </a:t>
            </a:r>
            <a:r>
              <a:rPr lang="ru-RU" sz="1000" dirty="0">
                <a:solidFill>
                  <a:schemeClr val="accent1">
                    <a:lumMod val="50000"/>
                  </a:schemeClr>
                </a:solidFill>
              </a:rPr>
              <a:t>отчетности </a:t>
            </a: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</a:rPr>
              <a:t>застройщиков в 2023 году</a:t>
            </a:r>
            <a:endParaRPr lang="ru-RU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2080" y="210811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399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9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6131"/>
            <a:ext cx="1831047" cy="16834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223" y="3597634"/>
            <a:ext cx="39789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предписания 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об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устранении выявленных нарушений </a:t>
            </a:r>
          </a:p>
        </p:txBody>
      </p:sp>
    </p:spTree>
    <p:extLst>
      <p:ext uri="{BB962C8B-B14F-4D97-AF65-F5344CB8AC3E}">
        <p14:creationId xmlns:p14="http://schemas.microsoft.com/office/powerpoint/2010/main" val="21599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68857"/>
            <a:ext cx="7488832" cy="864096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В целях реализации Программы профилактики рисков причинения вреда (ущерба) охраняемым законом ценностям комитетом проведены следующие профилактические мероприятия: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1630"/>
            <a:ext cx="9144000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23528" y="1660324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постоянном режиме осуществляется информирование юридических лиц по вопросам соблюдения обязательных требований в области долевого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строительства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одготовлено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и объявлено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43 предостережений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о недопустимости нарушения обязательных требований </a:t>
            </a:r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роведено 28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обязательных профилактических визита </a:t>
            </a:r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роведено 94 консультирования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контролируемых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лиц </a:t>
            </a:r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беспечено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размещение на официальном сайте комитета в сети «Интернет», в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ЕРКНМ,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в ЕИСЖС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информации о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проведенных проверках деятельности юридических лиц,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связанной с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привлечением денежных средств участников строительства для строительства многоквартирных домов и(или) иных объектов недвижимости, а также сведений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о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вступивших в законную силу постановлениях контролирующего органа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о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привлечении застройщика, ‎его должностных лиц к административной ответственности за нарушение обязательных требований в области долевого строительства.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419081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68857"/>
            <a:ext cx="7488832" cy="864096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Межведомственное взаимодействие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1630"/>
            <a:ext cx="9144000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90516" y="1995686"/>
            <a:ext cx="84969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1400" b="1" u="sng" dirty="0">
                <a:solidFill>
                  <a:schemeClr val="accent2">
                    <a:lumMod val="50000"/>
                  </a:schemeClr>
                </a:solidFill>
              </a:rPr>
              <a:t>ежемесячной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 основе осуществляются мероприятия, направленные на оценку рисков возникновения новых проблемных объектов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и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осуществление превентивных мер по недопущению включения объектов в ЕРПО, путем формирования перечня потенциально проблемных объектов с распределением по категориям уровня риска в зависимости от оценки вероятности включения в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ЕРПО;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2">
                    <a:lumMod val="50000"/>
                  </a:schemeClr>
                </a:solidFill>
              </a:rPr>
              <a:t>Организовано </a:t>
            </a:r>
            <a:r>
              <a:rPr lang="ru-RU" sz="1400" b="1" u="sng" dirty="0">
                <a:solidFill>
                  <a:schemeClr val="accent2">
                    <a:lumMod val="50000"/>
                  </a:schemeClr>
                </a:solidFill>
              </a:rPr>
              <a:t>и проведено </a:t>
            </a:r>
            <a:r>
              <a:rPr lang="ru-RU" sz="1400" b="1" u="sng" dirty="0" smtClean="0">
                <a:solidFill>
                  <a:schemeClr val="accent2">
                    <a:lumMod val="50000"/>
                  </a:schemeClr>
                </a:solidFill>
              </a:rPr>
              <a:t>5 </a:t>
            </a:r>
            <a:r>
              <a:rPr lang="ru-RU" sz="1400" b="1" u="sng" dirty="0">
                <a:solidFill>
                  <a:schemeClr val="accent2">
                    <a:lumMod val="50000"/>
                  </a:schemeClr>
                </a:solidFill>
              </a:rPr>
              <a:t>совещаний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, по вопросам завершения строительства и подключения к сетям инженерно-технического обеспечения объектов, в отношении которых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ППК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«Фонд развития территорий» выявлены негативные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риск-факторы.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u="sng" dirty="0" smtClean="0">
                <a:solidFill>
                  <a:schemeClr val="accent2">
                    <a:lumMod val="50000"/>
                  </a:schemeClr>
                </a:solidFill>
              </a:rPr>
              <a:t>Направлено </a:t>
            </a:r>
            <a:r>
              <a:rPr lang="ru-RU" sz="1400" b="1" u="sng" dirty="0">
                <a:solidFill>
                  <a:schemeClr val="accent2">
                    <a:lumMod val="50000"/>
                  </a:schemeClr>
                </a:solidFill>
              </a:rPr>
              <a:t>2 уведомления 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</a:rPr>
              <a:t>в Управление Федеральной службы государственной регистрации, кадастра и картографии по Ленинградской области об отсутствии у застройщика права привлекать денежные средства участников долевого строительства на строительство (создание) многоквартирных домов – в связи с выявлением факта несоответствия застройщика требованиям, указанным в п. 1 ч. 2 ст. 3 Федерального закона № 214-ФЗ.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2" name="Picture 4" descr="Picture backgroun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148" y="4299942"/>
            <a:ext cx="1187748" cy="8908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1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8829" y="362004"/>
            <a:ext cx="7826594" cy="675075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Контроль (надзор) за деятельностью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жилищно-строительного кооператива,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связанной с привлечением средств членов кооператива для строительства многоквартирного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дома, на территории Ленинградской области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751190"/>
            <a:ext cx="16561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11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ЖСК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49726" y="1751190"/>
            <a:ext cx="2016224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21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МКД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4570" y="1430053"/>
            <a:ext cx="2387825" cy="29172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 01.01.2024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4545571" y="1426240"/>
            <a:ext cx="2352793" cy="2917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на 31.12.2024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3948"/>
            <a:ext cx="9105798" cy="789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644008" y="1851670"/>
            <a:ext cx="1512168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5 </a:t>
            </a:r>
            <a:r>
              <a:rPr lang="ru-RU" b="1" cap="all" dirty="0" smtClean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ЖСК </a:t>
            </a:r>
            <a:endParaRPr lang="ru-RU" b="1" cap="all" dirty="0">
              <a:ln w="0">
                <a:solidFill>
                  <a:srgbClr val="C00000"/>
                </a:solidFill>
              </a:ln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1851670"/>
            <a:ext cx="1656184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11 </a:t>
            </a:r>
            <a:r>
              <a:rPr lang="ru-RU" b="1" cap="all" dirty="0" smtClean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МКД</a:t>
            </a:r>
            <a:endParaRPr lang="ru-RU" b="1" cap="all" dirty="0">
              <a:ln w="0">
                <a:solidFill>
                  <a:srgbClr val="C00000"/>
                </a:solidFill>
              </a:ln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" name="Подзаголовок 2"/>
          <p:cNvSpPr txBox="1">
            <a:spLocks/>
          </p:cNvSpPr>
          <p:nvPr/>
        </p:nvSpPr>
        <p:spPr>
          <a:xfrm>
            <a:off x="1412612" y="2995649"/>
            <a:ext cx="7596957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При осуществлении регионального государственного контроля (надзора) </a:t>
            </a:r>
            <a:r>
              <a:rPr lang="ru-RU" sz="2500" b="1" u="sng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за деятельностью жилищно-строительного кооператива</a:t>
            </a: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, связанной с привлечением средств членов кооператива для строительства многоквартирного дома на территории Ленинградской области по состоянию на 31.12.2024:</a:t>
            </a:r>
          </a:p>
          <a:p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flipH="1">
            <a:off x="5118939" y="3756199"/>
            <a:ext cx="166374" cy="32771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276829" y="4156109"/>
            <a:ext cx="5850594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/>
              <a:t>- </a:t>
            </a:r>
            <a:r>
              <a:rPr lang="ru-RU" sz="1200" b="1" dirty="0" smtClean="0"/>
              <a:t>1</a:t>
            </a:r>
            <a:r>
              <a:rPr lang="ru-RU" sz="1200" dirty="0" smtClean="0"/>
              <a:t> </a:t>
            </a:r>
            <a:r>
              <a:rPr lang="ru-RU" sz="1200" dirty="0"/>
              <a:t>жилищно-строительного кооператива </a:t>
            </a:r>
            <a:r>
              <a:rPr lang="ru-RU" sz="1200" dirty="0" smtClean="0"/>
              <a:t>(</a:t>
            </a:r>
            <a:r>
              <a:rPr lang="ru-RU" sz="1200" b="1" dirty="0" smtClean="0"/>
              <a:t>1 </a:t>
            </a:r>
            <a:r>
              <a:rPr lang="ru-RU" sz="1200" dirty="0" smtClean="0"/>
              <a:t>объект) отнесен </a:t>
            </a:r>
            <a:r>
              <a:rPr lang="ru-RU" sz="1200" dirty="0"/>
              <a:t>к категории «низкого риска»;</a:t>
            </a:r>
          </a:p>
          <a:p>
            <a:r>
              <a:rPr lang="ru-RU" sz="1200" dirty="0"/>
              <a:t>- </a:t>
            </a:r>
            <a:r>
              <a:rPr lang="ru-RU" sz="1200" b="1" dirty="0" smtClean="0"/>
              <a:t>4 </a:t>
            </a:r>
            <a:r>
              <a:rPr lang="ru-RU" sz="1200" dirty="0"/>
              <a:t>жилищно-строительных кооперативов (</a:t>
            </a:r>
            <a:r>
              <a:rPr lang="ru-RU" sz="1200" b="1" dirty="0" smtClean="0"/>
              <a:t>10</a:t>
            </a:r>
            <a:r>
              <a:rPr lang="ru-RU" sz="1200" dirty="0" smtClean="0"/>
              <a:t> </a:t>
            </a:r>
            <a:r>
              <a:rPr lang="ru-RU" sz="1200" dirty="0"/>
              <a:t>объектов) отнесены к категории «чрезвычайно высокого риска».</a:t>
            </a:r>
          </a:p>
        </p:txBody>
      </p:sp>
      <p:pic>
        <p:nvPicPr>
          <p:cNvPr id="1026" name="Picture 2" descr="https://egoradmin.ru/files/image/14/77/94/lg!xp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93" y="3115462"/>
            <a:ext cx="726946" cy="4804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423" y="4156109"/>
            <a:ext cx="882146" cy="66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9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03498"/>
            <a:ext cx="7826594" cy="675075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            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Изменения</a:t>
            </a:r>
            <a:r>
              <a:rPr lang="ru-RU" sz="1800" b="1" i="1" dirty="0" smtClean="0">
                <a:latin typeface="+mj-lt"/>
              </a:rPr>
              <a:t>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законодательства</a:t>
            </a:r>
          </a:p>
        </p:txBody>
      </p:sp>
      <p:pic>
        <p:nvPicPr>
          <p:cNvPr id="12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3948"/>
            <a:ext cx="9105798" cy="789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412439" y="1570953"/>
            <a:ext cx="82809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В целях совершенствования регионального</a:t>
            </a:r>
          </a:p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 законодательства в 2024 году внесены изменения в нормативные правовые акты </a:t>
            </a:r>
          </a:p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Ленинградской области, уточнены индикаторы риска нарушений обязательных требований.</a:t>
            </a:r>
          </a:p>
          <a:p>
            <a:pPr algn="ctr"/>
            <a:endParaRPr lang="ru-RU" sz="1300" b="1" dirty="0">
              <a:solidFill>
                <a:schemeClr val="accent1">
                  <a:lumMod val="75000"/>
                </a:schemeClr>
              </a:solidFill>
              <a:cs typeface="Calibri Light" panose="020F030202020403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63505"/>
            <a:ext cx="2191706" cy="22606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899" y="2528195"/>
            <a:ext cx="2082540" cy="21601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78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4012" y="4417"/>
            <a:ext cx="7826594" cy="200947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            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     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Р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еализации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полномочий по осуществлению регионального государственного контроля (надзора) за соблюдением юридическими лицами, индивидуальными предпринимателями, подрядчиками требований к порядку и срокам размещения в единой информационной системе жилищного строительства информации и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сведений (Федеральный закон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от 22 июля 2024 г. № 186-ФЗ «О строительстве жилых домов по договорам строительного подряда с использованием счетов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эскроу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»)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12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3948"/>
            <a:ext cx="9105798" cy="789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811367" y="2787774"/>
            <a:ext cx="82086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u="sng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Текущий статус: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в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настоящее время положение о виде контроля и передача надзорных полномочий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комитету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государственного надзора и государственной экспертизы Ленинградской области </a:t>
            </a:r>
          </a:p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находится на согласовании Правительства Ленинградской области.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cs typeface="Calibri Light" panose="020F0302020204030204" pitchFamily="34" charset="0"/>
            </a:endParaRPr>
          </a:p>
          <a:p>
            <a:pPr algn="ctr"/>
            <a:r>
              <a:rPr lang="ru-RU" sz="1400" b="1" u="sng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Основные пробелы в </a:t>
            </a: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регулировании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: неопределенность объектов надзора, отсутствие установленных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механизмов взаимодействия с муниципалитетами.  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cs typeface="Calibri Light" panose="020F0302020204030204" pitchFamily="34" charset="0"/>
            </a:endParaRPr>
          </a:p>
          <a:p>
            <a:pPr algn="ctr"/>
            <a:r>
              <a:rPr lang="ru-RU" sz="1400" b="1" u="sng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Информационная </a:t>
            </a: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система: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https://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строим.дом.рф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cs typeface="Calibri Light" panose="020F0302020204030204" pitchFamily="34" charset="0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03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68857"/>
            <a:ext cx="7488832" cy="864096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Аналитические сведения по проблемным объектам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             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Ленинградской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области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7494"/>
            <a:ext cx="936104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2" descr="C:\Users\sb_abramova\Downloads\1616526958_64-p-fon-dlya-prezentatsii-delovoi-65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1630"/>
            <a:ext cx="9144000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69071" y="2355726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На 01.01.2024: 27 объектов в ЕРПО, 8 066 пострадавших граждан.</a:t>
            </a:r>
          </a:p>
          <a:p>
            <a:pPr algn="ctr"/>
            <a:r>
              <a:rPr lang="ru-RU" sz="1400" b="1" u="sng" dirty="0" smtClean="0">
                <a:solidFill>
                  <a:schemeClr val="accent2">
                    <a:lumMod val="50000"/>
                  </a:schemeClr>
                </a:solidFill>
              </a:rPr>
              <a:t>За 2019-2024 годы: Восстановлены права более 40 тыс. граждан, исключены 423 объекта.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В течении 2024 года: 16 объектов введены в эксплуатацию, компенсации по 7 объектам, 4 объекта исключены</a:t>
            </a: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ru-RU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На 01.01.2025: </a:t>
            </a:r>
            <a:r>
              <a:rPr lang="ru-RU" sz="1400" b="1" u="sng" dirty="0" smtClean="0">
                <a:solidFill>
                  <a:schemeClr val="accent2">
                    <a:lumMod val="50000"/>
                  </a:schemeClr>
                </a:solidFill>
              </a:rPr>
              <a:t>Отсутствие проблемных объектов в Ленинградской области </a:t>
            </a:r>
            <a:endParaRPr lang="ru-RU" sz="14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465033" y="2923369"/>
            <a:ext cx="105020" cy="2604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462237" y="3795886"/>
            <a:ext cx="105020" cy="2604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43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849</Words>
  <Application>Microsoft Office PowerPoint</Application>
  <PresentationFormat>Экран (16:9)</PresentationFormat>
  <Paragraphs>88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ДОКЛАД о результатах деятельности комитета государственного  строительного надзора и государственной экспертизы Ленинградской области за 2024 год</vt:lpstr>
      <vt:lpstr>Контроль (надзор) в области долевого строительства  многоквартирных домов и(или) иных объектов недвижимости</vt:lpstr>
      <vt:lpstr>Проведение контрольно-надзорных и профилактических мероприятий                  в области долевого строительства</vt:lpstr>
      <vt:lpstr>В целях реализации Программы профилактики рисков причинения вреда (ущерба) охраняемым законом ценностям комитетом проведены следующие профилактические мероприятия:</vt:lpstr>
      <vt:lpstr>Межведомственное взаимодействие </vt:lpstr>
      <vt:lpstr>Контроль (надзор) за деятельностью жилищно-строительного кооператива,  связанной с привлечением средств членов кооператива для строительства многоквартирного дома, на территории Ленинградской области </vt:lpstr>
      <vt:lpstr>                                  Изменения законодательства</vt:lpstr>
      <vt:lpstr>                                                Реализации полномочий по осуществлению регионального государственного контроля (надзора) за соблюдением юридическими лицами, индивидуальными предпринимателями, подрядчиками требований к порядку и срокам размещения в единой информационной системе жилищного строительства информации и сведений (Федеральный закон от 22 июля 2024 г. № 186-ФЗ «О строительстве жилых домов по договорам строительного подряда с использованием счетов эскроу»)</vt:lpstr>
      <vt:lpstr>Аналитические сведения по проблемным объектам                     Ленинградской области </vt:lpstr>
      <vt:lpstr>                                  Основные итоги деятельности</vt:lpstr>
      <vt:lpstr>Задачи на 2025 год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о результатах деятельности комитета государственного  строительного надзора и государственной экспертизы Ленинградской области за 2022 год</dc:title>
  <dc:creator>Станислава Борисовна Абрамова</dc:creator>
  <cp:lastModifiedBy>Ирина Владимировна Паденькова</cp:lastModifiedBy>
  <cp:revision>91</cp:revision>
  <dcterms:created xsi:type="dcterms:W3CDTF">2023-02-09T14:04:02Z</dcterms:created>
  <dcterms:modified xsi:type="dcterms:W3CDTF">2025-03-13T12:49:46Z</dcterms:modified>
</cp:coreProperties>
</file>