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2" r:id="rId2"/>
    <p:sldId id="293" r:id="rId3"/>
    <p:sldId id="341" r:id="rId4"/>
    <p:sldId id="299" r:id="rId5"/>
    <p:sldId id="302" r:id="rId6"/>
    <p:sldId id="333" r:id="rId7"/>
    <p:sldId id="332" r:id="rId8"/>
    <p:sldId id="336" r:id="rId9"/>
    <p:sldId id="334" r:id="rId10"/>
    <p:sldId id="331" r:id="rId11"/>
    <p:sldId id="338" r:id="rId12"/>
    <p:sldId id="339" r:id="rId13"/>
    <p:sldId id="340" r:id="rId1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BEBC5EA-14EB-49F0-BEEE-C760B7221753}">
          <p14:sldIdLst>
            <p14:sldId id="292"/>
            <p14:sldId id="293"/>
            <p14:sldId id="341"/>
            <p14:sldId id="299"/>
            <p14:sldId id="302"/>
            <p14:sldId id="333"/>
            <p14:sldId id="332"/>
            <p14:sldId id="336"/>
            <p14:sldId id="334"/>
            <p14:sldId id="331"/>
            <p14:sldId id="338"/>
            <p14:sldId id="339"/>
            <p14:sldId id="340"/>
          </p14:sldIdLst>
        </p14:section>
        <p14:section name="Раздел без заголовка" id="{0CD501FC-0BAF-47A4-956F-AD79CAF1682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0" autoAdjust="0"/>
  </p:normalViewPr>
  <p:slideViewPr>
    <p:cSldViewPr>
      <p:cViewPr varScale="1">
        <p:scale>
          <a:sx n="140" d="100"/>
          <a:sy n="140" d="100"/>
        </p:scale>
        <p:origin x="76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решений за 2024 год</a:t>
            </a:r>
          </a:p>
        </c:rich>
      </c:tx>
      <c:layout>
        <c:manualLayout>
          <c:xMode val="edge"/>
          <c:yMode val="edge"/>
          <c:x val="0.16664378858434775"/>
          <c:y val="4.4974900013746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Лист1!$G$53:$G$60</c:f>
              <c:strCache>
                <c:ptCount val="8"/>
                <c:pt idx="0">
                  <c:v>Оказано государственных услуг</c:v>
                </c:pt>
                <c:pt idx="1">
                  <c:v>Направлено отказов в оказании гос.услуг</c:v>
                </c:pt>
                <c:pt idx="2">
                  <c:v>Рассмотрено обращений граждан</c:v>
                </c:pt>
                <c:pt idx="3">
                  <c:v>Рассмотрено обращений огранизаций</c:v>
                </c:pt>
                <c:pt idx="4">
                  <c:v>Размещено сведений на портале Наш ДОМ РФ</c:v>
                </c:pt>
                <c:pt idx="5">
                  <c:v>Уведомлен федеральный орган</c:v>
                </c:pt>
                <c:pt idx="6">
                  <c:v>Подготовлено  отчетов по вопросам, относящимся к функциям отдела</c:v>
                </c:pt>
                <c:pt idx="7">
                  <c:v>Всего поступило </c:v>
                </c:pt>
              </c:strCache>
            </c:strRef>
          </c:cat>
          <c:val>
            <c:numRef>
              <c:f>Лист1!$H$53:$H$60</c:f>
              <c:numCache>
                <c:formatCode>General</c:formatCode>
                <c:ptCount val="8"/>
                <c:pt idx="0">
                  <c:v>485</c:v>
                </c:pt>
                <c:pt idx="1">
                  <c:v>358</c:v>
                </c:pt>
                <c:pt idx="2">
                  <c:v>195</c:v>
                </c:pt>
                <c:pt idx="3">
                  <c:v>1394</c:v>
                </c:pt>
                <c:pt idx="4">
                  <c:v>137</c:v>
                </c:pt>
                <c:pt idx="5">
                  <c:v>43</c:v>
                </c:pt>
                <c:pt idx="6">
                  <c:v>231</c:v>
                </c:pt>
                <c:pt idx="7">
                  <c:v>2843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47735664"/>
        <c:axId val="847729136"/>
      </c:barChart>
      <c:catAx>
        <c:axId val="847735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7729136"/>
        <c:crosses val="autoZero"/>
        <c:auto val="1"/>
        <c:lblAlgn val="ctr"/>
        <c:lblOffset val="100"/>
        <c:noMultiLvlLbl val="0"/>
      </c:catAx>
      <c:valAx>
        <c:axId val="8477291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773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заявлений на оказание государственных услуг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Лист1!$G$8:$G$11</c:f>
              <c:strCache>
                <c:ptCount val="4"/>
                <c:pt idx="0">
                  <c:v>Выдача разрешения на строительство</c:v>
                </c:pt>
                <c:pt idx="1">
                  <c:v>Выдача решения на внесение изменений в РНС</c:v>
                </c:pt>
                <c:pt idx="2">
                  <c:v>Выдача решения на продление срока действия РНС</c:v>
                </c:pt>
                <c:pt idx="3">
                  <c:v>Выдача разрешения на ввод объекта в эксплуатацию</c:v>
                </c:pt>
              </c:strCache>
            </c:strRef>
          </c:cat>
          <c:val>
            <c:numRef>
              <c:f>Лист1!$H$8:$H$11</c:f>
              <c:numCache>
                <c:formatCode>General</c:formatCode>
                <c:ptCount val="4"/>
                <c:pt idx="0">
                  <c:v>443</c:v>
                </c:pt>
                <c:pt idx="1">
                  <c:v>127</c:v>
                </c:pt>
                <c:pt idx="2">
                  <c:v>208</c:v>
                </c:pt>
                <c:pt idx="3">
                  <c:v>210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Лист1!$G$8:$G$11</c:f>
              <c:strCache>
                <c:ptCount val="4"/>
                <c:pt idx="0">
                  <c:v>Выдача разрешения на строительство</c:v>
                </c:pt>
                <c:pt idx="1">
                  <c:v>Выдача решения на внесение изменений в РНС</c:v>
                </c:pt>
                <c:pt idx="2">
                  <c:v>Выдача решения на продление срока действия РНС</c:v>
                </c:pt>
                <c:pt idx="3">
                  <c:v>Выдача разрешения на ввод объекта в эксплуатацию</c:v>
                </c:pt>
              </c:strCache>
            </c:strRef>
          </c:cat>
          <c:val>
            <c:numRef>
              <c:f>Лист1!$I$8:$I$11</c:f>
              <c:numCache>
                <c:formatCode>General</c:formatCode>
                <c:ptCount val="4"/>
                <c:pt idx="0">
                  <c:v>178</c:v>
                </c:pt>
                <c:pt idx="1">
                  <c:v>66</c:v>
                </c:pt>
                <c:pt idx="2">
                  <c:v>114</c:v>
                </c:pt>
                <c:pt idx="3">
                  <c:v>127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Оказано государственных услуг</a:t>
            </a:r>
          </a:p>
        </c:rich>
      </c:tx>
      <c:layout>
        <c:manualLayout>
          <c:xMode val="edge"/>
          <c:yMode val="edge"/>
          <c:x val="0.1145833333333333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Лист1!$G$21:$G$24</c:f>
              <c:strCache>
                <c:ptCount val="4"/>
                <c:pt idx="0">
                  <c:v>Выдача разрешения на строительство</c:v>
                </c:pt>
                <c:pt idx="1">
                  <c:v>Выдача решения на внесение изменений в РНС</c:v>
                </c:pt>
                <c:pt idx="2">
                  <c:v>Выдача решения на продление срока действия РНС</c:v>
                </c:pt>
                <c:pt idx="3">
                  <c:v>Выдача разрешения на ввод объекта в эксплуатацию</c:v>
                </c:pt>
              </c:strCache>
            </c:strRef>
          </c:cat>
          <c:val>
            <c:numRef>
              <c:f>Лист1!$H$21:$H$24</c:f>
              <c:numCache>
                <c:formatCode>General</c:formatCode>
                <c:ptCount val="4"/>
                <c:pt idx="0">
                  <c:v>178</c:v>
                </c:pt>
                <c:pt idx="1">
                  <c:v>66</c:v>
                </c:pt>
                <c:pt idx="2">
                  <c:v>114</c:v>
                </c:pt>
                <c:pt idx="3">
                  <c:v>127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82895888014002"/>
          <c:y val="0.19721894138232721"/>
          <c:w val="0.33461548556430448"/>
          <c:h val="0.715284339457567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5386B56-A183-4801-8B2C-50B4B635B9F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CEBF3E3-1887-44DD-A079-04BB8E22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5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F3E3-1887-44DD-A079-04BB8E22AE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1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F3E3-1887-44DD-A079-04BB8E22AE9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29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F3E3-1887-44DD-A079-04BB8E22AE9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69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F3E3-1887-44DD-A079-04BB8E22AE9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5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F3E3-1887-44DD-A079-04BB8E22AE9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F3E3-1887-44DD-A079-04BB8E22AE9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1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F3E3-1887-44DD-A079-04BB8E22AE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1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F3E3-1887-44DD-A079-04BB8E22AE9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7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F3E3-1887-44DD-A079-04BB8E22AE9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8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F3E3-1887-44DD-A079-04BB8E22AE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55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F3E3-1887-44DD-A079-04BB8E22AE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13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F3E3-1887-44DD-A079-04BB8E22AE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35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F3E3-1887-44DD-A079-04BB8E22AE9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hart" Target="../charts/chart2.xml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10"/>
            <a:ext cx="9105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83518"/>
            <a:ext cx="6444208" cy="730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надзора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экспертизы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7694"/>
            <a:ext cx="8640960" cy="194421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осуществления комитетом государственного строительного надзора и государственной экспертизы Ленинградской области деятельности по выдаче разрешений на строительство и ввод объектов в эксплуатацию в 2024 году и планах работы на 2025 год»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168083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84" y="260659"/>
            <a:ext cx="1146446" cy="1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" y="172927"/>
            <a:ext cx="9105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83518"/>
            <a:ext cx="6444208" cy="730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надзора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экспертизы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50"/>
            <a:ext cx="168083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84" y="260659"/>
            <a:ext cx="1146446" cy="1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76" y="4030971"/>
            <a:ext cx="932769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6" y="1913845"/>
            <a:ext cx="1066892" cy="1072989"/>
          </a:xfrm>
          <a:prstGeom prst="rect">
            <a:avLst/>
          </a:prstGeom>
        </p:spPr>
      </p:pic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22" y="2195516"/>
            <a:ext cx="7964308" cy="2758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24" y="2945945"/>
            <a:ext cx="1019121" cy="10191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532" y="2945946"/>
            <a:ext cx="967483" cy="10348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9343" y="2773253"/>
            <a:ext cx="77558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 РНВ (101 МКД) разного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комфортности, общей площадью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РНВ в социальной сфере: 7 объектов для комфортного размещения более 5700 учащихся; 2 объектов здравоохранения;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РНВ объектов культуры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РНВ в экологической сфере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«Комплекс по обработке (сортировке) обезвреживанию и размещению отходов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промзона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«Фосфорит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РНВ промышленный объект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строительства, участвующих в получении, переработке минеральных удобрении, сжиженного газа, объектов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производства;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8342" y="2122178"/>
            <a:ext cx="6082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объекты капитального строительства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8342" y="1235268"/>
            <a:ext cx="6082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государственной услуги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выдаче разрешений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объекта в эксплуатацию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" y="172927"/>
            <a:ext cx="9105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83518"/>
            <a:ext cx="6444208" cy="730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надзора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экспертизы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50"/>
            <a:ext cx="168083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84" y="260659"/>
            <a:ext cx="1146446" cy="1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76" y="4030971"/>
            <a:ext cx="932769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6" y="1913845"/>
            <a:ext cx="1066892" cy="1072989"/>
          </a:xfrm>
          <a:prstGeom prst="rect">
            <a:avLst/>
          </a:prstGeom>
        </p:spPr>
      </p:pic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22" y="2211014"/>
            <a:ext cx="7964308" cy="2758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24" y="2945945"/>
            <a:ext cx="1019121" cy="10191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532" y="2945946"/>
            <a:ext cx="967483" cy="10348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9343" y="2773253"/>
            <a:ext cx="7755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8341" y="2139702"/>
            <a:ext cx="703213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ошибки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правоустанавливающих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на земельный участок;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 о подключении (технологическом присоединении)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сетям инженерно-технического обеспечения;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плана объекта капитального строительства;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схемы, отображающей расположение объекта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 требованиям, установленным в разрешении на строительство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8342" y="1235268"/>
            <a:ext cx="6082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государственной услуги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выдаче разрешений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в эксплуатацию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0" y="260659"/>
            <a:ext cx="9105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83518"/>
            <a:ext cx="6444208" cy="730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надзора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экспертизы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50"/>
            <a:ext cx="168083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84" y="260659"/>
            <a:ext cx="1146446" cy="1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949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76" y="4030971"/>
            <a:ext cx="932769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6" y="1913845"/>
            <a:ext cx="1066892" cy="1072989"/>
          </a:xfrm>
          <a:prstGeom prst="rect">
            <a:avLst/>
          </a:prstGeom>
        </p:spPr>
      </p:pic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23" y="2268357"/>
            <a:ext cx="7964308" cy="2830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24" y="2945945"/>
            <a:ext cx="1019121" cy="10191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366" y="2940348"/>
            <a:ext cx="963251" cy="10303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3114" y="1365623"/>
            <a:ext cx="2645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4755" y="2401336"/>
            <a:ext cx="711805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заградительным барьером при получении застройщиками государственных услуг.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клиентоцентричный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при оказании гос.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нормой, в том числе предоставление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рекомендаций, проведение профилактических мероприятий, в части касающейся доведения до сведения застройщиков Ленинградской области информации о типовых ошибках, выявленных в ходе рассмотрения заявлений о выдаче разрешений на строительство и на ввод объектов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повышение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информированности застройщиков о требованиях законодательства в области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тем, продолжить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контролю за синхронизацией подключения будущих объектов к сетям инженерно-технического обеспечения, соблюдать синхронизацию сроков с объектами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соц.культ.быта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контролю за синхронизацией сроков строительства объектов социальной, инженерной, дорожной инфраструктуры, объектов благоустройства, в жилой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застройке;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контроль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сроками завершения строительства объектов жилищного строительства и ввода в эксплуатацию многоквартирных домов.</a:t>
            </a:r>
          </a:p>
        </p:txBody>
      </p:sp>
    </p:spTree>
    <p:extLst>
      <p:ext uri="{BB962C8B-B14F-4D97-AF65-F5344CB8AC3E}">
        <p14:creationId xmlns:p14="http://schemas.microsoft.com/office/powerpoint/2010/main" val="35143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" y="172927"/>
            <a:ext cx="9105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83518"/>
            <a:ext cx="6444208" cy="730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надзора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экспертизы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50"/>
            <a:ext cx="168083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84" y="260659"/>
            <a:ext cx="1146446" cy="1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949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76" y="4030971"/>
            <a:ext cx="932769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6" y="1913845"/>
            <a:ext cx="1066892" cy="1072989"/>
          </a:xfrm>
          <a:prstGeom prst="rect">
            <a:avLst/>
          </a:prstGeom>
        </p:spPr>
      </p:pic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74" y="2234979"/>
            <a:ext cx="7964308" cy="2830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9912" y="3393620"/>
            <a:ext cx="1584176" cy="1584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199" y="2878464"/>
            <a:ext cx="963251" cy="10303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2480295"/>
            <a:ext cx="5020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720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" y="172927"/>
            <a:ext cx="9105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83518"/>
            <a:ext cx="6444208" cy="730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надзора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экспертизы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50"/>
            <a:ext cx="168083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84" y="260659"/>
            <a:ext cx="1146446" cy="1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94926"/>
            <a:ext cx="2806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отдела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76" y="4030971"/>
            <a:ext cx="932769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6" y="1913845"/>
            <a:ext cx="1066892" cy="1072989"/>
          </a:xfrm>
          <a:prstGeom prst="rect">
            <a:avLst/>
          </a:prstGeom>
        </p:spPr>
      </p:pic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69" y="2261200"/>
            <a:ext cx="7964308" cy="2758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80579" y="2385653"/>
            <a:ext cx="784887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разрешений на строительство и реконструкцию объектов капитального строительства;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разрешений на ввод в эксплуатацию объектов капитального строительства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срока действия ранее выданных разрешений на строительство;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выданные разрешения на строительство;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о прекращении действия выданных разрешений на 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троительство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разрешениях на строительство и разрешениях на ввод объектов в эксплуатацию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ГИСОГД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орган, осуществляющий государственный кадастровый учет и государственную регистрацию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для государственной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ведомление федерального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исполнительной власти, уполномоченного на осуществление государственного строительного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надзора,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Градостроительным кодексом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24" y="2945945"/>
            <a:ext cx="1019121" cy="10191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532" y="2945946"/>
            <a:ext cx="967483" cy="10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" y="172927"/>
            <a:ext cx="9105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83518"/>
            <a:ext cx="6444208" cy="730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надзора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экспертизы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50"/>
            <a:ext cx="168083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84" y="260659"/>
            <a:ext cx="1146446" cy="1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949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76" y="4030971"/>
            <a:ext cx="932769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6" y="1913845"/>
            <a:ext cx="1066892" cy="1072989"/>
          </a:xfrm>
          <a:prstGeom prst="rect">
            <a:avLst/>
          </a:prstGeom>
        </p:spPr>
      </p:pic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69" y="2261200"/>
            <a:ext cx="7964308" cy="2830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24" y="2945945"/>
            <a:ext cx="1019121" cy="10191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366" y="2940348"/>
            <a:ext cx="963251" cy="1030313"/>
          </a:xfrm>
          <a:prstGeom prst="rect">
            <a:avLst/>
          </a:prstGeom>
        </p:spPr>
      </p:pic>
      <p:graphicFrame>
        <p:nvGraphicFramePr>
          <p:cNvPr id="15" name="Диаграмма 14"/>
          <p:cNvGraphicFramePr>
            <a:graphicFrameLocks/>
          </p:cNvGraphicFramePr>
          <p:nvPr>
            <p:extLst/>
          </p:nvPr>
        </p:nvGraphicFramePr>
        <p:xfrm>
          <a:off x="1966428" y="1913844"/>
          <a:ext cx="6133964" cy="310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1845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" y="172927"/>
            <a:ext cx="9105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83518"/>
            <a:ext cx="6444208" cy="730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надзора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экспертизы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50"/>
            <a:ext cx="168083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84" y="260659"/>
            <a:ext cx="1146446" cy="1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949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76" y="4030971"/>
            <a:ext cx="932769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6" y="1913845"/>
            <a:ext cx="1066892" cy="10729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724" y="2945945"/>
            <a:ext cx="1019121" cy="10191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66" y="2940348"/>
            <a:ext cx="963251" cy="10303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9752" y="1913845"/>
            <a:ext cx="5298389" cy="2987299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099330"/>
              </p:ext>
            </p:extLst>
          </p:nvPr>
        </p:nvGraphicFramePr>
        <p:xfrm>
          <a:off x="2354629" y="1879592"/>
          <a:ext cx="5283512" cy="3021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0715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" y="172927"/>
            <a:ext cx="9105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83518"/>
            <a:ext cx="6444208" cy="730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надзора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экспертизы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50"/>
            <a:ext cx="168083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84" y="260659"/>
            <a:ext cx="1146446" cy="1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949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76" y="4030971"/>
            <a:ext cx="932769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6" y="1913845"/>
            <a:ext cx="1066892" cy="10729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724" y="2945945"/>
            <a:ext cx="1019121" cy="10191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66" y="2940348"/>
            <a:ext cx="963251" cy="10303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9752" y="1913845"/>
            <a:ext cx="5298389" cy="2987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4161" y="1913844"/>
            <a:ext cx="5303980" cy="2987299"/>
          </a:xfrm>
          <a:prstGeom prst="rect">
            <a:avLst/>
          </a:prstGeom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695705"/>
              </p:ext>
            </p:extLst>
          </p:nvPr>
        </p:nvGraphicFramePr>
        <p:xfrm>
          <a:off x="2345241" y="1913843"/>
          <a:ext cx="5292899" cy="298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7599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" y="130990"/>
            <a:ext cx="9105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83518"/>
            <a:ext cx="6444208" cy="730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надзора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экспертизы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50"/>
            <a:ext cx="168083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84" y="260659"/>
            <a:ext cx="1146446" cy="1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949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76" y="4030971"/>
            <a:ext cx="932769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6" y="1913845"/>
            <a:ext cx="1066892" cy="10729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724" y="2945945"/>
            <a:ext cx="1019121" cy="10191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66" y="2940348"/>
            <a:ext cx="963251" cy="1030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88342" y="1235268"/>
            <a:ext cx="6082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государственной услуги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выдаче разрешений на строительство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503815"/>
              </p:ext>
            </p:extLst>
          </p:nvPr>
        </p:nvGraphicFramePr>
        <p:xfrm>
          <a:off x="1619672" y="2057942"/>
          <a:ext cx="7200800" cy="291680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53428"/>
                <a:gridCol w="2155130"/>
                <a:gridCol w="1387310"/>
                <a:gridCol w="1189123"/>
                <a:gridCol w="924874"/>
                <a:gridCol w="990935"/>
              </a:tblGrid>
              <a:tr h="602717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Функциональное назначение объектов капитального строительства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РНС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объекта кв.м.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РНС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объекта кв.м.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</a:tr>
              <a:tr h="2363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Административный объект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21 380,00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</a:tr>
              <a:tr h="2363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Линейный объект 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</a:tr>
              <a:tr h="2363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Многоквартирный дом 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1 667 325,00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1 789 067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</a:tr>
              <a:tr h="2363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туризма и сервиса 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18 276,60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</a:tr>
              <a:tr h="2363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хранения транспорта  кв.м.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89 235,00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65 143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</a:tr>
              <a:tr h="2363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Промышленный объект  кв.м.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448903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1 039761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</a:tr>
              <a:tr h="2363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объект  кв.м.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98 880,43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1 631 166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</a:tr>
              <a:tr h="2363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Торговый объект 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2 783,80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28 655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</a:tr>
              <a:tr h="149017"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2 365 060,43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2 959 037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419" marR="5741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6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" y="172927"/>
            <a:ext cx="9105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83518"/>
            <a:ext cx="6444208" cy="730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надзора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экспертизы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50"/>
            <a:ext cx="168083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84" y="260659"/>
            <a:ext cx="1146446" cy="1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76" y="4030971"/>
            <a:ext cx="932769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6" y="1913845"/>
            <a:ext cx="1066892" cy="1072989"/>
          </a:xfrm>
          <a:prstGeom prst="rect">
            <a:avLst/>
          </a:prstGeom>
        </p:spPr>
      </p:pic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29" y="2245047"/>
            <a:ext cx="7964308" cy="2758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24" y="2945945"/>
            <a:ext cx="1019121" cy="10191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532" y="2945946"/>
            <a:ext cx="967483" cy="10348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7092" y="2757100"/>
            <a:ext cx="77558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 РНС МКД разного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комфортности, общей площадью 2 млн. 667 тыс.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обеспечить жильем порядка 62 029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РНС в социальной сфере: 19 объектов для комфортного размещения более 5700 учащихся; 3 объектов здравоохранения;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РНС в экологической сфере: Комплекса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переработке отходов «Островский» с проектной мощностью до 600 тыс. тонн ТКО и КГО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РНС промышленных объектов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строительства, участвующих в получении, переработке минеральных удобрении, сжиженного газа, объектов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производства;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2413" y="2220675"/>
            <a:ext cx="6082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объекты капитального строительства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8342" y="1235268"/>
            <a:ext cx="6082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государственной услуги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выдаче разрешений на строительство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28310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" y="172927"/>
            <a:ext cx="9105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83518"/>
            <a:ext cx="6444208" cy="730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надзора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экспертизы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50"/>
            <a:ext cx="168083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84" y="260659"/>
            <a:ext cx="1146446" cy="1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76" y="4030971"/>
            <a:ext cx="932769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6" y="1913845"/>
            <a:ext cx="1066892" cy="1072989"/>
          </a:xfrm>
          <a:prstGeom prst="rect">
            <a:avLst/>
          </a:prstGeom>
        </p:spPr>
      </p:pic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22" y="2220675"/>
            <a:ext cx="7964308" cy="2758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24" y="2945945"/>
            <a:ext cx="1019121" cy="10191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532" y="2945946"/>
            <a:ext cx="967483" cy="10348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9343" y="2773253"/>
            <a:ext cx="7755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2413" y="2220675"/>
            <a:ext cx="702006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ошибки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 от предельных параметров в соответствии с ГПЗУ, ПЗЗ, ППТ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неуполномоченным лицом (нет доверенности, либо в ней нет полномочий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виду разрешенного использования земельного участка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необеспеченность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-местами, площадками, озеленением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условий на примыкание 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технических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являющихся приложением к договорам на техническое присоединение к инженерным сетям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заверение документов электронной цифровой подписью:  либо подпись неуполномоченного лица, либо отсутствует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8342" y="1235268"/>
            <a:ext cx="6082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государственной услуги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выдаче разрешений на строительство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4188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" y="172927"/>
            <a:ext cx="9105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83518"/>
            <a:ext cx="6444208" cy="730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надзора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экспертизы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50"/>
            <a:ext cx="168083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84" y="260659"/>
            <a:ext cx="1146446" cy="1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76" y="4030971"/>
            <a:ext cx="932769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6" y="1913845"/>
            <a:ext cx="1066892" cy="1072989"/>
          </a:xfrm>
          <a:prstGeom prst="rect">
            <a:avLst/>
          </a:prstGeom>
        </p:spPr>
      </p:pic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29" y="2245047"/>
            <a:ext cx="7964308" cy="2758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24" y="2945945"/>
            <a:ext cx="1019121" cy="10191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532" y="2945946"/>
            <a:ext cx="967483" cy="10348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9343" y="2773253"/>
            <a:ext cx="7755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2413" y="2220675"/>
            <a:ext cx="6082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объекты капитального строительства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8342" y="1235268"/>
            <a:ext cx="6082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государственной услуги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выдаче разрешений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объекта в эксплуатацию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60491"/>
              </p:ext>
            </p:extLst>
          </p:nvPr>
        </p:nvGraphicFramePr>
        <p:xfrm>
          <a:off x="1547664" y="1902781"/>
          <a:ext cx="7537162" cy="2971112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600304"/>
                <a:gridCol w="2067717"/>
                <a:gridCol w="1334011"/>
                <a:gridCol w="1519260"/>
                <a:gridCol w="1056028"/>
                <a:gridCol w="959842"/>
              </a:tblGrid>
              <a:tr h="276139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55338" marR="55338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Функциональное назначение объектов капитального строительства</a:t>
                      </a:r>
                    </a:p>
                  </a:txBody>
                  <a:tcPr marL="55338" marR="55338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55338" marR="55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РНВ</a:t>
                      </a: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объекта кв.м.</a:t>
                      </a: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РНВ</a:t>
                      </a: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объекта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5338" marR="55338" marT="0" marB="0" anchor="ctr"/>
                </a:tc>
              </a:tr>
              <a:tr h="27613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Многоквартирный дом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350 000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1 660 209,12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613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объект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116 304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451 802,1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613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торговли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33 199,1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613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Промышленный объект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32 619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290 527,5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205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Линейный объект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613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хранения транспорта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81 185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53 128,3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613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Административный объект и прочие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13 861,9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613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Гостиницы, апартаменты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26 598,6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6139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55338" marR="55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1 602 367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2 529 326,62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38" marR="5533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7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850</Words>
  <Application>Microsoft Office PowerPoint</Application>
  <PresentationFormat>Экран (16:9)</PresentationFormat>
  <Paragraphs>212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Администрация Ленинградской области Комитет государственного строительного надзора и государственной экспертизы  Ленинградской области</vt:lpstr>
      <vt:lpstr>Администрация Ленинградской области Комитет государственного строительного надзора и государственной экспертизы  Ленинградской области</vt:lpstr>
      <vt:lpstr>Администрация Ленинградской области Комитет государственного строительного надзора и государственной экспертизы  Ленинградской области</vt:lpstr>
      <vt:lpstr>Администрация Ленинградской области Комитет государственного строительного надзора и государственной экспертизы  Ленинградской области</vt:lpstr>
      <vt:lpstr>Администрация Ленинградской области Комитет государственного строительного надзора и государственной экспертизы  Ленинградской области</vt:lpstr>
      <vt:lpstr>Администрация Ленинградской области Комитет государственного строительного надзора и государственной экспертизы  Ленинградской области</vt:lpstr>
      <vt:lpstr>Администрация Ленинградской области Комитет государственного строительного надзора и государственной экспертизы  Ленинградской области</vt:lpstr>
      <vt:lpstr>Администрация Ленинградской области Комитет государственного строительного надзора и государственной экспертизы  Ленинградской области</vt:lpstr>
      <vt:lpstr>Администрация Ленинградской области Комитет государственного строительного надзора и государственной экспертизы  Ленинградской области</vt:lpstr>
      <vt:lpstr>Администрация Ленинградской области Комитет государственного строительного надзора и государственной экспертизы  Ленинградской области</vt:lpstr>
      <vt:lpstr>Администрация Ленинградской области Комитет государственного строительного надзора и государственной экспертизы  Ленинградской области</vt:lpstr>
      <vt:lpstr>Администрация Ленинградской области Комитет государственного строительного надзора и государственной экспертизы  Ленинградской области</vt:lpstr>
      <vt:lpstr>Администрация Ленинградской области Комитет государственного строительного надзора и государственной экспертизы  Ленинградской области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о результатах деятельности комитета государственного  строительного надзора и государственной экспертизы Ленинградской области за 2022 год</dc:title>
  <dc:creator>Станислава Борисовна Абрамова</dc:creator>
  <cp:lastModifiedBy>Нефедов Евгений Анатольевич</cp:lastModifiedBy>
  <cp:revision>144</cp:revision>
  <cp:lastPrinted>2025-03-13T14:49:53Z</cp:lastPrinted>
  <dcterms:created xsi:type="dcterms:W3CDTF">2023-02-09T14:04:02Z</dcterms:created>
  <dcterms:modified xsi:type="dcterms:W3CDTF">2025-03-13T14:56:42Z</dcterms:modified>
</cp:coreProperties>
</file>