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7" r:id="rId2"/>
    <p:sldId id="284" r:id="rId3"/>
    <p:sldId id="285" r:id="rId4"/>
    <p:sldId id="286" r:id="rId5"/>
    <p:sldId id="287" r:id="rId6"/>
    <p:sldId id="288" r:id="rId7"/>
    <p:sldId id="297" r:id="rId8"/>
    <p:sldId id="289" r:id="rId9"/>
    <p:sldId id="291" r:id="rId10"/>
    <p:sldId id="292" r:id="rId11"/>
    <p:sldId id="293" r:id="rId12"/>
    <p:sldId id="294" r:id="rId13"/>
    <p:sldId id="296" r:id="rId14"/>
    <p:sldId id="269" r:id="rId15"/>
  </p:sldIdLst>
  <p:sldSz cx="12190413" cy="6859588"/>
  <p:notesSz cx="6808788" cy="9940925"/>
  <p:defaultTextStyle>
    <a:defPPr>
      <a:defRPr lang="ru-RU"/>
    </a:defPPr>
    <a:lvl1pPr marL="0" algn="l" defTabSz="121901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07" algn="l" defTabSz="121901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014" algn="l" defTabSz="121901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520" algn="l" defTabSz="121901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027" algn="l" defTabSz="121901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534" algn="l" defTabSz="121901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041" algn="l" defTabSz="121901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547" algn="l" defTabSz="121901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053" algn="l" defTabSz="121901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38A"/>
    <a:srgbClr val="FFFFCC"/>
    <a:srgbClr val="F9B1C6"/>
    <a:srgbClr val="F2EF83"/>
    <a:srgbClr val="00FF99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>
      <p:cViewPr varScale="1">
        <p:scale>
          <a:sx n="116" d="100"/>
          <a:sy n="116" d="100"/>
        </p:scale>
        <p:origin x="276" y="108"/>
      </p:cViewPr>
      <p:guideLst>
        <p:guide orient="horz" pos="216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98089972014814E-2"/>
          <c:y val="4.592779740790013E-2"/>
          <c:w val="0.87839059043423506"/>
          <c:h val="0.87220244876585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ОКС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776</c:v>
                </c:pt>
                <c:pt idx="1">
                  <c:v>726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B6-4664-9F98-9AB54931D2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199248640"/>
        <c:axId val="-199248096"/>
      </c:barChart>
      <c:catAx>
        <c:axId val="-19924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8538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99248096"/>
        <c:crosses val="autoZero"/>
        <c:auto val="1"/>
        <c:lblAlgn val="ctr"/>
        <c:lblOffset val="100"/>
        <c:noMultiLvlLbl val="0"/>
      </c:catAx>
      <c:valAx>
        <c:axId val="-199248096"/>
        <c:scaling>
          <c:orientation val="minMax"/>
          <c:max val="9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8538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99248640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332892262999391"/>
          <c:y val="2.854974418464095E-2"/>
          <c:w val="0.17554938673894857"/>
          <c:h val="0.119364946769767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8538A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394367334770145"/>
          <c:y val="0.16849483476340021"/>
          <c:w val="0.7457143603744103"/>
          <c:h val="0.82317929322852568"/>
        </c:manualLayout>
      </c:layout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244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68555375311174"/>
          <c:y val="0.23867265303398286"/>
          <c:w val="0.2523144462468882"/>
          <c:h val="0.6698177031773492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08538A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Объекты капитального строительства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1" i="0" u="none" strike="noStrike" kern="1200" baseline="0">
                    <a:solidFill>
                      <a:srgbClr val="08538A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объекты жилищного строительства (359)</c:v>
                </c:pt>
                <c:pt idx="1">
                  <c:v>объекты производственного и складского назначения, в том числе линейные (226) </c:v>
                </c:pt>
                <c:pt idx="2">
                  <c:v>объекты культурно-бытового назначения (141)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359</c:v>
                </c:pt>
                <c:pt idx="1">
                  <c:v>226</c:v>
                </c:pt>
                <c:pt idx="2">
                  <c:v>141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8538A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938034534267304"/>
          <c:y val="0.25508288352506037"/>
          <c:w val="0.39043453687383878"/>
          <c:h val="0.59779317405719146"/>
        </c:manualLayout>
      </c:layout>
      <c:doughnut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938034534267304"/>
          <c:y val="0.25508288352506037"/>
          <c:w val="0.39043453687383878"/>
          <c:h val="0.59779317405719146"/>
        </c:manualLayout>
      </c:layout>
      <c:doughnut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объекты жилищного строительства (68)</c:v>
                </c:pt>
                <c:pt idx="1">
                  <c:v>объекты культурно-бытового назначения (42)</c:v>
                </c:pt>
                <c:pt idx="2">
                  <c:v>объекты производственного и складского назначения, в том числе линейные объекты (44)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</c:v>
                </c:pt>
                <c:pt idx="1">
                  <c:v>42</c:v>
                </c:pt>
                <c:pt idx="2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8538A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938034534267304"/>
          <c:y val="0.25508288352506037"/>
          <c:w val="0.39043453687383878"/>
          <c:h val="0.59779317405719146"/>
        </c:manualLayout>
      </c:layout>
      <c:doughnut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8538A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1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5828406695064756"/>
          <c:w val="0.93477191173856822"/>
          <c:h val="0.732843157442921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innerShdw blurRad="63500" dist="50800" dir="5400000">
                <a:schemeClr val="bg1">
                  <a:alpha val="50000"/>
                </a:schemeClr>
              </a:innerShdw>
            </a:effectLst>
            <a:scene3d>
              <a:camera prst="orthographicFront"/>
              <a:lightRig rig="threePt" dir="t"/>
            </a:scene3d>
            <a:sp3d prstMaterial="metal">
              <a:bevelT/>
              <a:contourClr>
                <a:srgbClr val="000000"/>
              </a:contourClr>
            </a:sp3d>
          </c:spPr>
          <c:dPt>
            <c:idx val="0"/>
            <c:bubble3D val="0"/>
            <c:explosion val="13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>
                <a:innerShdw blurRad="63500" dist="50800" dir="5400000">
                  <a:schemeClr val="bg1">
                    <a:alpha val="50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25400" prstMaterial="metal">
                <a:bevelT/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2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>
                <a:innerShdw blurRad="63500" dist="50800" dir="5400000">
                  <a:schemeClr val="bg1">
                    <a:alpha val="50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25400" prstMaterial="metal">
                <a:bevelT/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13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>
                <a:innerShdw blurRad="63500" dist="50800" dir="5400000">
                  <a:schemeClr val="bg1">
                    <a:alpha val="50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25400" prstMaterial="metal">
                <a:bevelT/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16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>
                <a:innerShdw blurRad="63500" dist="50800" dir="5400000">
                  <a:schemeClr val="bg1">
                    <a:alpha val="50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25400" prstMaterial="metal">
                <a:bevelT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6.1027444322385917E-2"/>
                  <c:y val="-4.6291897938987137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ст. 9.4 КоАП РФ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9558757350800109E-2"/>
                  <c:y val="-6.1803447169492308E-3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ч. 1 ст. 9.5 КоАП РФ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0870230895051123E-2"/>
                  <c:y val="9.0395873637028432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ч. 6 ст. 19.5 КоАП РФ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6720867958876885E-2"/>
                  <c:y val="3.87660281521328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00" b="0" i="0" u="none" strike="noStrike" kern="1200" baseline="0">
                        <a:solidFill>
                          <a:srgbClr val="08538A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baseline="0" dirty="0" smtClean="0"/>
                      <a:t>ч. 1 ст. 20.25 КоАП РФ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rgbClr val="08538A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01077716528198"/>
                      <c:h val="7.043570497557512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rgbClr val="08538A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Нарушение требований проектной документации (ст. 9.4 КоАП РФ):     89,44%</c:v>
                </c:pt>
                <c:pt idx="1">
                  <c:v>Строительство без разрешения на строительство (ч. 1 ст. 9.5 КоАП РФ):     0,70%</c:v>
                </c:pt>
                <c:pt idx="2">
                  <c:v>Невыполнение в установленный срок предписаний инспекторов (ч. 6 ст. 19.5 КоАП РФ):     3,52%</c:v>
                </c:pt>
                <c:pt idx="3">
                  <c:v>Неуплата в установленный срок административных штрафов, наложенных за строительные нарушения (ч. 1 ст. 20.25 КоАП РФ):     6,34%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0.89439999999999997</c:v>
                </c:pt>
                <c:pt idx="1">
                  <c:v>7.0000000000000001E-3</c:v>
                </c:pt>
                <c:pt idx="2">
                  <c:v>3.5200000000000002E-2</c:v>
                </c:pt>
                <c:pt idx="3">
                  <c:v>6.3399999999999998E-2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959456127732857"/>
          <c:y val="0.14000580870014198"/>
          <c:w val="0.28040543872267149"/>
          <c:h val="0.846332989114065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8538A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946D25-C372-477A-A67F-78E54ECF07FD}" type="doc">
      <dgm:prSet loTypeId="urn:microsoft.com/office/officeart/2005/8/layout/h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D67D4CD2-0603-4B11-B614-91D2DC04423E}">
      <dgm:prSet phldrT="[Текст]" custT="1"/>
      <dgm:spPr/>
      <dgm:t>
        <a:bodyPr/>
        <a:lstStyle/>
        <a:p>
          <a:r>
            <a:rPr lang="ru-RU" sz="3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82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застройщика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DCD1C1-15A4-4910-936F-9C372EDD0A78}" type="parTrans" cxnId="{47175E25-C47C-45BE-873C-ACBC35EE0433}">
      <dgm:prSet/>
      <dgm:spPr/>
      <dgm:t>
        <a:bodyPr/>
        <a:lstStyle/>
        <a:p>
          <a:endParaRPr lang="ru-RU"/>
        </a:p>
      </dgm:t>
    </dgm:pt>
    <dgm:pt modelId="{4DC3B486-FF1A-4AD3-B10A-4DFDBAC53D71}" type="sibTrans" cxnId="{47175E25-C47C-45BE-873C-ACBC35EE0433}">
      <dgm:prSet/>
      <dgm:spPr/>
      <dgm:t>
        <a:bodyPr/>
        <a:lstStyle/>
        <a:p>
          <a:endParaRPr lang="ru-RU"/>
        </a:p>
      </dgm:t>
    </dgm:pt>
    <dgm:pt modelId="{54F6FA99-D70E-47DB-AA73-D25AA009BACF}">
      <dgm:prSet phldrT="[Текст]" custT="1"/>
      <dgm:spPr/>
      <dgm:t>
        <a:bodyPr/>
        <a:lstStyle/>
        <a:p>
          <a:r>
            <a:rPr lang="ru-RU" sz="2600" b="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 использованием счетов </a:t>
          </a:r>
          <a:r>
            <a:rPr lang="ru-RU" sz="2600" b="0" dirty="0" err="1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эскроу</a:t>
          </a:r>
          <a:r>
            <a:rPr lang="ru-RU" sz="2600" b="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endParaRPr lang="ru-RU" sz="2600" b="0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9D9F2-3F0F-4006-8F49-0356D502A9F2}" type="parTrans" cxnId="{CD82CFAD-D1EE-4F97-9C14-15D37DE068C7}">
      <dgm:prSet/>
      <dgm:spPr/>
      <dgm:t>
        <a:bodyPr/>
        <a:lstStyle/>
        <a:p>
          <a:endParaRPr lang="ru-RU"/>
        </a:p>
      </dgm:t>
    </dgm:pt>
    <dgm:pt modelId="{A1C946FF-0058-49E8-8D22-0E73E67D3D20}" type="sibTrans" cxnId="{CD82CFAD-D1EE-4F97-9C14-15D37DE068C7}">
      <dgm:prSet/>
      <dgm:spPr/>
      <dgm:t>
        <a:bodyPr/>
        <a:lstStyle/>
        <a:p>
          <a:endParaRPr lang="ru-RU"/>
        </a:p>
      </dgm:t>
    </dgm:pt>
    <dgm:pt modelId="{5179D8B0-230D-458A-B2EF-61FBECE27373}">
      <dgm:prSet phldrT="[Текст]" custT="1"/>
      <dgm:spPr/>
      <dgm:t>
        <a:bodyPr/>
        <a:lstStyle/>
        <a:p>
          <a:r>
            <a:rPr lang="ru-RU" sz="3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застройщика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DE3AD6-609E-4524-81EB-7467482B61A8}" type="parTrans" cxnId="{5A83B416-C7C9-4C91-95FD-98C89407F787}">
      <dgm:prSet/>
      <dgm:spPr/>
      <dgm:t>
        <a:bodyPr/>
        <a:lstStyle/>
        <a:p>
          <a:endParaRPr lang="ru-RU"/>
        </a:p>
      </dgm:t>
    </dgm:pt>
    <dgm:pt modelId="{944B0A4D-0EDD-4519-BD5A-99ADE8F6AF99}" type="sibTrans" cxnId="{5A83B416-C7C9-4C91-95FD-98C89407F787}">
      <dgm:prSet/>
      <dgm:spPr/>
      <dgm:t>
        <a:bodyPr/>
        <a:lstStyle/>
        <a:p>
          <a:endParaRPr lang="ru-RU"/>
        </a:p>
      </dgm:t>
    </dgm:pt>
    <dgm:pt modelId="{F33C9595-A68F-43D1-94AE-D23F5BC89CEF}">
      <dgm:prSet phldrT="[Текст]" custT="1"/>
      <dgm:spPr/>
      <dgm:t>
        <a:bodyPr/>
        <a:lstStyle/>
        <a:p>
          <a:r>
            <a:rPr lang="ru-RU" sz="2600" b="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без счетов </a:t>
          </a:r>
          <a:r>
            <a:rPr lang="ru-RU" sz="2600" b="0" dirty="0" err="1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эскроу</a:t>
          </a:r>
          <a:r>
            <a:rPr lang="ru-RU" sz="2600" b="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endParaRPr lang="ru-RU" sz="2600" b="0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7BF324-B44B-4F5F-9AC3-59C757C61EC6}" type="parTrans" cxnId="{9617DCCA-7DB4-4512-857B-25F392356A6D}">
      <dgm:prSet/>
      <dgm:spPr/>
      <dgm:t>
        <a:bodyPr/>
        <a:lstStyle/>
        <a:p>
          <a:endParaRPr lang="ru-RU"/>
        </a:p>
      </dgm:t>
    </dgm:pt>
    <dgm:pt modelId="{91ADD395-A758-4D2D-890F-E34975E4CF6C}" type="sibTrans" cxnId="{9617DCCA-7DB4-4512-857B-25F392356A6D}">
      <dgm:prSet/>
      <dgm:spPr/>
      <dgm:t>
        <a:bodyPr/>
        <a:lstStyle/>
        <a:p>
          <a:endParaRPr lang="ru-RU"/>
        </a:p>
      </dgm:t>
    </dgm:pt>
    <dgm:pt modelId="{60A9DDCD-80ED-4CF4-9E16-8C508C9FFC2F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r>
            <a:rPr lang="ru-RU" sz="2600" b="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МКД, </a:t>
          </a:r>
          <a:endParaRPr lang="ru-RU" sz="2600" b="0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B6CA40-E185-4E94-B7CB-9F9DDBEDAF75}" type="parTrans" cxnId="{645B345F-911F-47DA-BF49-09013512A8FC}">
      <dgm:prSet/>
      <dgm:spPr/>
      <dgm:t>
        <a:bodyPr/>
        <a:lstStyle/>
        <a:p>
          <a:endParaRPr lang="ru-RU"/>
        </a:p>
      </dgm:t>
    </dgm:pt>
    <dgm:pt modelId="{9BB90FF0-FCE8-4A79-A0E3-F206771B420E}" type="sibTrans" cxnId="{645B345F-911F-47DA-BF49-09013512A8FC}">
      <dgm:prSet/>
      <dgm:spPr/>
      <dgm:t>
        <a:bodyPr/>
        <a:lstStyle/>
        <a:p>
          <a:endParaRPr lang="ru-RU"/>
        </a:p>
      </dgm:t>
    </dgm:pt>
    <dgm:pt modelId="{E6290D1F-D136-471C-B578-7CDCD0E7DA4C}">
      <dgm:prSet phldrT="[Текст]" custT="1"/>
      <dgm:spPr/>
      <dgm:t>
        <a:bodyPr/>
        <a:lstStyle/>
        <a:p>
          <a:r>
            <a:rPr lang="ru-RU" sz="2600" b="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жилая площадь </a:t>
          </a:r>
          <a:r>
            <a:rPr lang="ru-RU" sz="2800" b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112, 8 тыс. </a:t>
          </a:r>
          <a:r>
            <a:rPr lang="ru-RU" sz="2600" b="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кв. м, </a:t>
          </a:r>
          <a:endParaRPr lang="ru-RU" sz="2600" b="0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F9BCD3-B027-422E-A506-DB376EC133C1}" type="parTrans" cxnId="{0EFE96DB-495C-4CF6-8FA6-F05722D0B5B3}">
      <dgm:prSet/>
      <dgm:spPr/>
      <dgm:t>
        <a:bodyPr/>
        <a:lstStyle/>
        <a:p>
          <a:endParaRPr lang="ru-RU"/>
        </a:p>
      </dgm:t>
    </dgm:pt>
    <dgm:pt modelId="{9FD5BE12-F376-48C6-9C45-109BDAA8FC8B}" type="sibTrans" cxnId="{0EFE96DB-495C-4CF6-8FA6-F05722D0B5B3}">
      <dgm:prSet/>
      <dgm:spPr/>
      <dgm:t>
        <a:bodyPr/>
        <a:lstStyle/>
        <a:p>
          <a:endParaRPr lang="ru-RU"/>
        </a:p>
      </dgm:t>
    </dgm:pt>
    <dgm:pt modelId="{EA232CA7-F9F3-49C7-A7A5-618B6CBC0384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283</a:t>
          </a:r>
          <a:r>
            <a:rPr lang="ru-RU" sz="2600" b="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МКД, </a:t>
          </a:r>
          <a:endParaRPr lang="ru-RU" sz="2600" b="0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5380F8-F96C-4C89-A7F4-1282D8E97FCA}" type="parTrans" cxnId="{D5836920-7E02-41C9-8A5B-58CBB430301E}">
      <dgm:prSet/>
      <dgm:spPr/>
      <dgm:t>
        <a:bodyPr/>
        <a:lstStyle/>
        <a:p>
          <a:endParaRPr lang="ru-RU"/>
        </a:p>
      </dgm:t>
    </dgm:pt>
    <dgm:pt modelId="{C3F5F210-BFD6-4F4B-92CE-26C04D2323D2}" type="sibTrans" cxnId="{D5836920-7E02-41C9-8A5B-58CBB430301E}">
      <dgm:prSet/>
      <dgm:spPr/>
      <dgm:t>
        <a:bodyPr/>
        <a:lstStyle/>
        <a:p>
          <a:endParaRPr lang="ru-RU"/>
        </a:p>
      </dgm:t>
    </dgm:pt>
    <dgm:pt modelId="{6E57D15E-1509-4B8A-8083-443476D7012A}">
      <dgm:prSet phldrT="[Текст]" custT="1"/>
      <dgm:spPr/>
      <dgm:t>
        <a:bodyPr/>
        <a:lstStyle/>
        <a:p>
          <a:r>
            <a:rPr lang="ru-RU" sz="2600" b="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жилая площадь 4 </a:t>
          </a:r>
          <a:r>
            <a:rPr lang="ru-RU" sz="2600" b="0" dirty="0" err="1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млн.кв.м</a:t>
          </a:r>
          <a:r>
            <a:rPr lang="ru-RU" sz="2600" b="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., </a:t>
          </a:r>
          <a:endParaRPr lang="ru-RU" sz="2600" b="0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61698A-414F-462D-B557-282983ECBE5A}" type="parTrans" cxnId="{120EA512-073B-42EC-BB24-BEC2D2682112}">
      <dgm:prSet/>
      <dgm:spPr/>
      <dgm:t>
        <a:bodyPr/>
        <a:lstStyle/>
        <a:p>
          <a:endParaRPr lang="ru-RU"/>
        </a:p>
      </dgm:t>
    </dgm:pt>
    <dgm:pt modelId="{F99E4A76-069D-4815-9591-E34A3FBBF920}" type="sibTrans" cxnId="{120EA512-073B-42EC-BB24-BEC2D2682112}">
      <dgm:prSet/>
      <dgm:spPr/>
      <dgm:t>
        <a:bodyPr/>
        <a:lstStyle/>
        <a:p>
          <a:endParaRPr lang="ru-RU"/>
        </a:p>
      </dgm:t>
    </dgm:pt>
    <dgm:pt modelId="{BD35FC0A-4881-4AF3-8323-02ABA062B188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54,9 </a:t>
          </a:r>
          <a:r>
            <a:rPr lang="ru-RU" sz="2600" b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 </a:t>
          </a:r>
          <a:r>
            <a:rPr lang="ru-RU" sz="2600" b="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квартир</a:t>
          </a:r>
          <a:endParaRPr lang="ru-RU" sz="2600" b="0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3E818F-76DF-4AEC-AC40-F9F431CDFA7D}" type="parTrans" cxnId="{CC3A48AA-1570-4525-B207-6573A29FD65B}">
      <dgm:prSet/>
      <dgm:spPr/>
      <dgm:t>
        <a:bodyPr/>
        <a:lstStyle/>
        <a:p>
          <a:endParaRPr lang="ru-RU"/>
        </a:p>
      </dgm:t>
    </dgm:pt>
    <dgm:pt modelId="{DA0793C3-F5A5-4B34-8D5B-E42321CA75FF}" type="sibTrans" cxnId="{CC3A48AA-1570-4525-B207-6573A29FD65B}">
      <dgm:prSet/>
      <dgm:spPr/>
      <dgm:t>
        <a:bodyPr/>
        <a:lstStyle/>
        <a:p>
          <a:endParaRPr lang="ru-RU"/>
        </a:p>
      </dgm:t>
    </dgm:pt>
    <dgm:pt modelId="{1312886C-7A79-47EB-916C-874527DD0EFA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2 010 </a:t>
          </a:r>
          <a:r>
            <a:rPr lang="ru-RU" sz="2600" b="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квартир</a:t>
          </a:r>
          <a:endParaRPr lang="ru-RU" sz="2600" b="0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29894A-FEA3-4869-BA57-292CEA18D8E1}" type="parTrans" cxnId="{8A1FE7F1-6568-41A2-BE14-B48075CF0DBE}">
      <dgm:prSet/>
      <dgm:spPr/>
      <dgm:t>
        <a:bodyPr/>
        <a:lstStyle/>
        <a:p>
          <a:endParaRPr lang="ru-RU"/>
        </a:p>
      </dgm:t>
    </dgm:pt>
    <dgm:pt modelId="{414978BF-96CF-442A-A677-C7D6D15939B7}" type="sibTrans" cxnId="{8A1FE7F1-6568-41A2-BE14-B48075CF0DBE}">
      <dgm:prSet/>
      <dgm:spPr/>
      <dgm:t>
        <a:bodyPr/>
        <a:lstStyle/>
        <a:p>
          <a:endParaRPr lang="ru-RU"/>
        </a:p>
      </dgm:t>
    </dgm:pt>
    <dgm:pt modelId="{2ED45DD3-CDC6-44F9-A19C-E7B633BFF2B0}" type="pres">
      <dgm:prSet presAssocID="{FA946D25-C372-477A-A67F-78E54ECF07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A252BC-77C5-43CB-983E-0FA3BD99BF02}" type="pres">
      <dgm:prSet presAssocID="{D67D4CD2-0603-4B11-B614-91D2DC04423E}" presName="composite" presStyleCnt="0"/>
      <dgm:spPr/>
    </dgm:pt>
    <dgm:pt modelId="{3B0ECB5A-240F-4A43-A772-9C32FCBDDB4F}" type="pres">
      <dgm:prSet presAssocID="{D67D4CD2-0603-4B11-B614-91D2DC04423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873D2-01B7-4D57-84BE-C1348C21156F}" type="pres">
      <dgm:prSet presAssocID="{D67D4CD2-0603-4B11-B614-91D2DC04423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ECB3E-2503-4343-B4ED-AC57E512D777}" type="pres">
      <dgm:prSet presAssocID="{4DC3B486-FF1A-4AD3-B10A-4DFDBAC53D71}" presName="space" presStyleCnt="0"/>
      <dgm:spPr/>
    </dgm:pt>
    <dgm:pt modelId="{3649BC57-7093-4219-BC77-D8A40C18DFD6}" type="pres">
      <dgm:prSet presAssocID="{5179D8B0-230D-458A-B2EF-61FBECE27373}" presName="composite" presStyleCnt="0"/>
      <dgm:spPr/>
    </dgm:pt>
    <dgm:pt modelId="{30648203-3251-41BE-8453-A389F8337F6B}" type="pres">
      <dgm:prSet presAssocID="{5179D8B0-230D-458A-B2EF-61FBECE2737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57F04-835B-40D7-A70E-33A226895A8C}" type="pres">
      <dgm:prSet presAssocID="{5179D8B0-230D-458A-B2EF-61FBECE2737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718357-12BC-4B0C-9FDA-84AB502D677C}" type="presOf" srcId="{5179D8B0-230D-458A-B2EF-61FBECE27373}" destId="{30648203-3251-41BE-8453-A389F8337F6B}" srcOrd="0" destOrd="0" presId="urn:microsoft.com/office/officeart/2005/8/layout/hList1"/>
    <dgm:cxn modelId="{CC3A48AA-1570-4525-B207-6573A29FD65B}" srcId="{D67D4CD2-0603-4B11-B614-91D2DC04423E}" destId="{BD35FC0A-4881-4AF3-8323-02ABA062B188}" srcOrd="3" destOrd="0" parTransId="{543E818F-76DF-4AEC-AC40-F9F431CDFA7D}" sibTransId="{DA0793C3-F5A5-4B34-8D5B-E42321CA75FF}"/>
    <dgm:cxn modelId="{F2C41F8D-4786-4C58-B458-A8A524D74647}" type="presOf" srcId="{EA232CA7-F9F3-49C7-A7A5-618B6CBC0384}" destId="{D8A873D2-01B7-4D57-84BE-C1348C21156F}" srcOrd="0" destOrd="1" presId="urn:microsoft.com/office/officeart/2005/8/layout/hList1"/>
    <dgm:cxn modelId="{8A1FE7F1-6568-41A2-BE14-B48075CF0DBE}" srcId="{5179D8B0-230D-458A-B2EF-61FBECE27373}" destId="{1312886C-7A79-47EB-916C-874527DD0EFA}" srcOrd="3" destOrd="0" parTransId="{BA29894A-FEA3-4869-BA57-292CEA18D8E1}" sibTransId="{414978BF-96CF-442A-A677-C7D6D15939B7}"/>
    <dgm:cxn modelId="{A6BF6176-43F1-4942-BB80-06BB70BE9C3A}" type="presOf" srcId="{F33C9595-A68F-43D1-94AE-D23F5BC89CEF}" destId="{AEB57F04-835B-40D7-A70E-33A226895A8C}" srcOrd="0" destOrd="0" presId="urn:microsoft.com/office/officeart/2005/8/layout/hList1"/>
    <dgm:cxn modelId="{0EFE96DB-495C-4CF6-8FA6-F05722D0B5B3}" srcId="{5179D8B0-230D-458A-B2EF-61FBECE27373}" destId="{E6290D1F-D136-471C-B578-7CDCD0E7DA4C}" srcOrd="2" destOrd="0" parTransId="{6DF9BCD3-B027-422E-A506-DB376EC133C1}" sibTransId="{9FD5BE12-F376-48C6-9C45-109BDAA8FC8B}"/>
    <dgm:cxn modelId="{B53406BA-9C32-4995-8063-0F9ABE957E12}" type="presOf" srcId="{BD35FC0A-4881-4AF3-8323-02ABA062B188}" destId="{D8A873D2-01B7-4D57-84BE-C1348C21156F}" srcOrd="0" destOrd="3" presId="urn:microsoft.com/office/officeart/2005/8/layout/hList1"/>
    <dgm:cxn modelId="{CD82CFAD-D1EE-4F97-9C14-15D37DE068C7}" srcId="{D67D4CD2-0603-4B11-B614-91D2DC04423E}" destId="{54F6FA99-D70E-47DB-AA73-D25AA009BACF}" srcOrd="0" destOrd="0" parTransId="{C989D9F2-3F0F-4006-8F49-0356D502A9F2}" sibTransId="{A1C946FF-0058-49E8-8D22-0E73E67D3D20}"/>
    <dgm:cxn modelId="{D5836920-7E02-41C9-8A5B-58CBB430301E}" srcId="{D67D4CD2-0603-4B11-B614-91D2DC04423E}" destId="{EA232CA7-F9F3-49C7-A7A5-618B6CBC0384}" srcOrd="1" destOrd="0" parTransId="{215380F8-F96C-4C89-A7F4-1282D8E97FCA}" sibTransId="{C3F5F210-BFD6-4F4B-92CE-26C04D2323D2}"/>
    <dgm:cxn modelId="{47175E25-C47C-45BE-873C-ACBC35EE0433}" srcId="{FA946D25-C372-477A-A67F-78E54ECF07FD}" destId="{D67D4CD2-0603-4B11-B614-91D2DC04423E}" srcOrd="0" destOrd="0" parTransId="{CBDCD1C1-15A4-4910-936F-9C372EDD0A78}" sibTransId="{4DC3B486-FF1A-4AD3-B10A-4DFDBAC53D71}"/>
    <dgm:cxn modelId="{76602436-1002-4207-93E2-3242D539034C}" type="presOf" srcId="{54F6FA99-D70E-47DB-AA73-D25AA009BACF}" destId="{D8A873D2-01B7-4D57-84BE-C1348C21156F}" srcOrd="0" destOrd="0" presId="urn:microsoft.com/office/officeart/2005/8/layout/hList1"/>
    <dgm:cxn modelId="{5A83B416-C7C9-4C91-95FD-98C89407F787}" srcId="{FA946D25-C372-477A-A67F-78E54ECF07FD}" destId="{5179D8B0-230D-458A-B2EF-61FBECE27373}" srcOrd="1" destOrd="0" parTransId="{32DE3AD6-609E-4524-81EB-7467482B61A8}" sibTransId="{944B0A4D-0EDD-4519-BD5A-99ADE8F6AF99}"/>
    <dgm:cxn modelId="{645B345F-911F-47DA-BF49-09013512A8FC}" srcId="{5179D8B0-230D-458A-B2EF-61FBECE27373}" destId="{60A9DDCD-80ED-4CF4-9E16-8C508C9FFC2F}" srcOrd="1" destOrd="0" parTransId="{86B6CA40-E185-4E94-B7CB-9F9DDBEDAF75}" sibTransId="{9BB90FF0-FCE8-4A79-A0E3-F206771B420E}"/>
    <dgm:cxn modelId="{9617DCCA-7DB4-4512-857B-25F392356A6D}" srcId="{5179D8B0-230D-458A-B2EF-61FBECE27373}" destId="{F33C9595-A68F-43D1-94AE-D23F5BC89CEF}" srcOrd="0" destOrd="0" parTransId="{B77BF324-B44B-4F5F-9AC3-59C757C61EC6}" sibTransId="{91ADD395-A758-4D2D-890F-E34975E4CF6C}"/>
    <dgm:cxn modelId="{120EA512-073B-42EC-BB24-BEC2D2682112}" srcId="{D67D4CD2-0603-4B11-B614-91D2DC04423E}" destId="{6E57D15E-1509-4B8A-8083-443476D7012A}" srcOrd="2" destOrd="0" parTransId="{2361698A-414F-462D-B557-282983ECBE5A}" sibTransId="{F99E4A76-069D-4815-9591-E34A3FBBF920}"/>
    <dgm:cxn modelId="{5833311F-2A1D-41AB-921D-72916E432532}" type="presOf" srcId="{FA946D25-C372-477A-A67F-78E54ECF07FD}" destId="{2ED45DD3-CDC6-44F9-A19C-E7B633BFF2B0}" srcOrd="0" destOrd="0" presId="urn:microsoft.com/office/officeart/2005/8/layout/hList1"/>
    <dgm:cxn modelId="{59AFDB63-DAA6-45DD-9297-1EA162293B76}" type="presOf" srcId="{E6290D1F-D136-471C-B578-7CDCD0E7DA4C}" destId="{AEB57F04-835B-40D7-A70E-33A226895A8C}" srcOrd="0" destOrd="2" presId="urn:microsoft.com/office/officeart/2005/8/layout/hList1"/>
    <dgm:cxn modelId="{1B3E2CDE-32A3-4F24-A50D-682E61DAA284}" type="presOf" srcId="{1312886C-7A79-47EB-916C-874527DD0EFA}" destId="{AEB57F04-835B-40D7-A70E-33A226895A8C}" srcOrd="0" destOrd="3" presId="urn:microsoft.com/office/officeart/2005/8/layout/hList1"/>
    <dgm:cxn modelId="{707377F0-9EDC-48F4-8789-B13919E156D5}" type="presOf" srcId="{6E57D15E-1509-4B8A-8083-443476D7012A}" destId="{D8A873D2-01B7-4D57-84BE-C1348C21156F}" srcOrd="0" destOrd="2" presId="urn:microsoft.com/office/officeart/2005/8/layout/hList1"/>
    <dgm:cxn modelId="{FA7A1050-CD21-4584-BBE6-5E3AAC65857C}" type="presOf" srcId="{60A9DDCD-80ED-4CF4-9E16-8C508C9FFC2F}" destId="{AEB57F04-835B-40D7-A70E-33A226895A8C}" srcOrd="0" destOrd="1" presId="urn:microsoft.com/office/officeart/2005/8/layout/hList1"/>
    <dgm:cxn modelId="{5D2E12D0-D07C-46D1-A3F9-4C84BF19E67D}" type="presOf" srcId="{D67D4CD2-0603-4B11-B614-91D2DC04423E}" destId="{3B0ECB5A-240F-4A43-A772-9C32FCBDDB4F}" srcOrd="0" destOrd="0" presId="urn:microsoft.com/office/officeart/2005/8/layout/hList1"/>
    <dgm:cxn modelId="{0DB76D6D-4C50-476B-89B3-B5517BC1F566}" type="presParOf" srcId="{2ED45DD3-CDC6-44F9-A19C-E7B633BFF2B0}" destId="{6AA252BC-77C5-43CB-983E-0FA3BD99BF02}" srcOrd="0" destOrd="0" presId="urn:microsoft.com/office/officeart/2005/8/layout/hList1"/>
    <dgm:cxn modelId="{BB7676A0-D708-4C4C-B01A-B7E0B420B3B7}" type="presParOf" srcId="{6AA252BC-77C5-43CB-983E-0FA3BD99BF02}" destId="{3B0ECB5A-240F-4A43-A772-9C32FCBDDB4F}" srcOrd="0" destOrd="0" presId="urn:microsoft.com/office/officeart/2005/8/layout/hList1"/>
    <dgm:cxn modelId="{D71B1134-F2EA-4324-A6CB-DBF1FDD36ABA}" type="presParOf" srcId="{6AA252BC-77C5-43CB-983E-0FA3BD99BF02}" destId="{D8A873D2-01B7-4D57-84BE-C1348C21156F}" srcOrd="1" destOrd="0" presId="urn:microsoft.com/office/officeart/2005/8/layout/hList1"/>
    <dgm:cxn modelId="{8C47F4BE-DC6C-4474-A892-252550E13C78}" type="presParOf" srcId="{2ED45DD3-CDC6-44F9-A19C-E7B633BFF2B0}" destId="{E75ECB3E-2503-4343-B4ED-AC57E512D777}" srcOrd="1" destOrd="0" presId="urn:microsoft.com/office/officeart/2005/8/layout/hList1"/>
    <dgm:cxn modelId="{CD7C5438-3A6C-446D-BDD3-366D2F47DF5C}" type="presParOf" srcId="{2ED45DD3-CDC6-44F9-A19C-E7B633BFF2B0}" destId="{3649BC57-7093-4219-BC77-D8A40C18DFD6}" srcOrd="2" destOrd="0" presId="urn:microsoft.com/office/officeart/2005/8/layout/hList1"/>
    <dgm:cxn modelId="{15218B76-2A34-47D5-96DF-63DEBE36DEB8}" type="presParOf" srcId="{3649BC57-7093-4219-BC77-D8A40C18DFD6}" destId="{30648203-3251-41BE-8453-A389F8337F6B}" srcOrd="0" destOrd="0" presId="urn:microsoft.com/office/officeart/2005/8/layout/hList1"/>
    <dgm:cxn modelId="{CD28CCFE-C06A-4957-9EE4-E6EC35C7D7C0}" type="presParOf" srcId="{3649BC57-7093-4219-BC77-D8A40C18DFD6}" destId="{AEB57F04-835B-40D7-A70E-33A226895A8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ECB5A-240F-4A43-A772-9C32FCBDDB4F}">
      <dsp:nvSpPr>
        <dsp:cNvPr id="0" name=""/>
        <dsp:cNvSpPr/>
      </dsp:nvSpPr>
      <dsp:spPr>
        <a:xfrm>
          <a:off x="49" y="13699"/>
          <a:ext cx="4746283" cy="15840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82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застройщика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" y="13699"/>
        <a:ext cx="4746283" cy="1584000"/>
      </dsp:txXfrm>
    </dsp:sp>
    <dsp:sp modelId="{D8A873D2-01B7-4D57-84BE-C1348C21156F}">
      <dsp:nvSpPr>
        <dsp:cNvPr id="0" name=""/>
        <dsp:cNvSpPr/>
      </dsp:nvSpPr>
      <dsp:spPr>
        <a:xfrm>
          <a:off x="49" y="1597699"/>
          <a:ext cx="4746283" cy="2415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 использованием счетов </a:t>
          </a:r>
          <a:r>
            <a:rPr lang="ru-RU" sz="2600" b="0" kern="1200" dirty="0" err="1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эскроу</a:t>
          </a:r>
          <a:r>
            <a:rPr lang="ru-RU" sz="26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endParaRPr lang="ru-RU" sz="2600" b="0" kern="1200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283</a:t>
          </a:r>
          <a:r>
            <a:rPr lang="ru-RU" sz="26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МКД, </a:t>
          </a:r>
          <a:endParaRPr lang="ru-RU" sz="2600" b="0" kern="1200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жилая площадь 4 </a:t>
          </a:r>
          <a:r>
            <a:rPr lang="ru-RU" sz="2600" b="0" kern="1200" dirty="0" err="1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млн.кв.м</a:t>
          </a:r>
          <a:r>
            <a:rPr lang="ru-RU" sz="26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., </a:t>
          </a:r>
          <a:endParaRPr lang="ru-RU" sz="2600" b="0" kern="1200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54,9 </a:t>
          </a:r>
          <a:r>
            <a:rPr lang="ru-RU" sz="2600" b="1" kern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 </a:t>
          </a:r>
          <a:r>
            <a:rPr lang="ru-RU" sz="26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квартир</a:t>
          </a:r>
          <a:endParaRPr lang="ru-RU" sz="2600" b="0" kern="1200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" y="1597699"/>
        <a:ext cx="4746283" cy="2415599"/>
      </dsp:txXfrm>
    </dsp:sp>
    <dsp:sp modelId="{30648203-3251-41BE-8453-A389F8337F6B}">
      <dsp:nvSpPr>
        <dsp:cNvPr id="0" name=""/>
        <dsp:cNvSpPr/>
      </dsp:nvSpPr>
      <dsp:spPr>
        <a:xfrm>
          <a:off x="5410812" y="13699"/>
          <a:ext cx="4746283" cy="1584000"/>
        </a:xfrm>
        <a:prstGeom prst="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застройщика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0812" y="13699"/>
        <a:ext cx="4746283" cy="1584000"/>
      </dsp:txXfrm>
    </dsp:sp>
    <dsp:sp modelId="{AEB57F04-835B-40D7-A70E-33A226895A8C}">
      <dsp:nvSpPr>
        <dsp:cNvPr id="0" name=""/>
        <dsp:cNvSpPr/>
      </dsp:nvSpPr>
      <dsp:spPr>
        <a:xfrm>
          <a:off x="5410812" y="1597699"/>
          <a:ext cx="4746283" cy="2415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без счетов </a:t>
          </a:r>
          <a:r>
            <a:rPr lang="ru-RU" sz="2600" b="0" kern="1200" dirty="0" err="1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эскроу</a:t>
          </a:r>
          <a:r>
            <a:rPr lang="ru-RU" sz="26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endParaRPr lang="ru-RU" sz="2600" b="0" kern="1200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r>
            <a:rPr lang="ru-RU" sz="26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МКД, </a:t>
          </a:r>
          <a:endParaRPr lang="ru-RU" sz="2600" b="0" kern="1200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жилая площадь </a:t>
          </a:r>
          <a:r>
            <a:rPr lang="ru-RU" sz="2800" b="1" kern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112, 8 тыс. </a:t>
          </a:r>
          <a:r>
            <a:rPr lang="ru-RU" sz="26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кв. м, </a:t>
          </a:r>
          <a:endParaRPr lang="ru-RU" sz="2600" b="0" kern="1200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2 010 </a:t>
          </a:r>
          <a:r>
            <a:rPr lang="ru-RU" sz="2600" b="0" kern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квартир</a:t>
          </a:r>
          <a:endParaRPr lang="ru-RU" sz="2600" b="0" kern="1200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0812" y="1597699"/>
        <a:ext cx="4746283" cy="2415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7046"/>
          </a:xfrm>
          <a:prstGeom prst="rect">
            <a:avLst/>
          </a:prstGeom>
        </p:spPr>
        <p:txBody>
          <a:bodyPr vert="horz" lIns="91119" tIns="45560" rIns="91119" bIns="4556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7046"/>
          </a:xfrm>
          <a:prstGeom prst="rect">
            <a:avLst/>
          </a:prstGeom>
        </p:spPr>
        <p:txBody>
          <a:bodyPr vert="horz" lIns="91119" tIns="45560" rIns="91119" bIns="45560" rtlCol="0"/>
          <a:lstStyle>
            <a:lvl1pPr algn="r">
              <a:defRPr sz="1200"/>
            </a:lvl1pPr>
          </a:lstStyle>
          <a:p>
            <a:fld id="{8231AF0E-FB59-4600-BB2A-7EEB6D45CC1A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19" tIns="45560" rIns="91119" bIns="4556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1"/>
            <a:ext cx="5447030" cy="4473416"/>
          </a:xfrm>
          <a:prstGeom prst="rect">
            <a:avLst/>
          </a:prstGeom>
        </p:spPr>
        <p:txBody>
          <a:bodyPr vert="horz" lIns="91119" tIns="45560" rIns="91119" bIns="4556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5" cy="497046"/>
          </a:xfrm>
          <a:prstGeom prst="rect">
            <a:avLst/>
          </a:prstGeom>
        </p:spPr>
        <p:txBody>
          <a:bodyPr vert="horz" lIns="91119" tIns="45560" rIns="91119" bIns="4556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119" tIns="45560" rIns="91119" bIns="45560" rtlCol="0" anchor="b"/>
          <a:lstStyle>
            <a:lvl1pPr algn="r">
              <a:defRPr sz="1200"/>
            </a:lvl1pPr>
          </a:lstStyle>
          <a:p>
            <a:fld id="{7018CE3B-6D42-4804-95A1-197C584D6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01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609507" algn="l" defTabSz="121901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219014" algn="l" defTabSz="121901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828520" algn="l" defTabSz="121901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438027" algn="l" defTabSz="121901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3047534" algn="l" defTabSz="121901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657041" algn="l" defTabSz="121901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266547" algn="l" defTabSz="121901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876053" algn="l" defTabSz="121901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" y="746125"/>
            <a:ext cx="6624638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761600-4D92-4BC0-90DC-0BBB5DE23B10}" type="slidenum">
              <a:rPr lang="ru-RU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899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" y="746125"/>
            <a:ext cx="6624638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761600-4D92-4BC0-90DC-0BBB5DE23B10}" type="slidenum">
              <a:rPr lang="ru-RU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02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" y="746125"/>
            <a:ext cx="6624638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761600-4D92-4BC0-90DC-0BBB5DE23B10}" type="slidenum">
              <a:rPr lang="ru-RU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642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" y="746125"/>
            <a:ext cx="6624638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761600-4D92-4BC0-90DC-0BBB5DE23B10}" type="slidenum">
              <a:rPr lang="ru-RU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02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" y="746125"/>
            <a:ext cx="6624638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761600-4D92-4BC0-90DC-0BBB5DE23B10}" type="slidenum">
              <a:rPr lang="ru-RU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017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" y="746125"/>
            <a:ext cx="6624638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761600-4D92-4BC0-90DC-0BBB5DE23B10}" type="slidenum">
              <a:rPr lang="ru-RU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94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" y="746125"/>
            <a:ext cx="6624638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761600-4D92-4BC0-90DC-0BBB5DE23B10}" type="slidenum">
              <a:rPr lang="ru-RU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471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" y="746125"/>
            <a:ext cx="6624638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761600-4D92-4BC0-90DC-0BBB5DE23B10}" type="slidenum">
              <a:rPr lang="ru-RU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264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" y="746125"/>
            <a:ext cx="6624638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761600-4D92-4BC0-90DC-0BBB5DE23B10}" type="slidenum">
              <a:rPr lang="ru-RU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483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" y="746125"/>
            <a:ext cx="6624638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761600-4D92-4BC0-90DC-0BBB5DE23B10}" type="slidenum">
              <a:rPr lang="ru-RU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324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" y="746125"/>
            <a:ext cx="6624638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761600-4D92-4BC0-90DC-0BBB5DE23B10}" type="slidenum">
              <a:rPr lang="ru-RU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679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" y="746125"/>
            <a:ext cx="6624638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761600-4D92-4BC0-90DC-0BBB5DE23B10}" type="slidenum">
              <a:rPr lang="ru-RU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69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3C99-684C-43CC-AF30-D1D319B108D5}" type="datetime1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9276-8A69-4343-BA13-9CED77745706}" type="datetime1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E982-ED39-4E84-B397-82955544756F}" type="datetime1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B15C-54BA-49ED-9B52-4DFCAD7257AE}" type="datetime1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2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8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0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1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5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5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0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0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088B-B3CD-475F-9715-B874D362EBF7}" type="datetime1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2" y="1600574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4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1DAC-5814-40D2-A4C2-45CD60F5122B}" type="datetime1">
              <a:rPr lang="ru-RU" smtClean="0"/>
              <a:t>20.03.2026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71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14" indent="0">
              <a:buNone/>
              <a:defRPr sz="2400" b="1"/>
            </a:lvl3pPr>
            <a:lvl4pPr marL="1828520" indent="0">
              <a:buNone/>
              <a:defRPr sz="2100" b="1"/>
            </a:lvl4pPr>
            <a:lvl5pPr marL="2438027" indent="0">
              <a:buNone/>
              <a:defRPr sz="2100" b="1"/>
            </a:lvl5pPr>
            <a:lvl6pPr marL="3047534" indent="0">
              <a:buNone/>
              <a:defRPr sz="2100" b="1"/>
            </a:lvl6pPr>
            <a:lvl7pPr marL="3657041" indent="0">
              <a:buNone/>
              <a:defRPr sz="2100" b="1"/>
            </a:lvl7pPr>
            <a:lvl8pPr marL="4266547" indent="0">
              <a:buNone/>
              <a:defRPr sz="2100" b="1"/>
            </a:lvl8pPr>
            <a:lvl9pPr marL="4876053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2" y="1535471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14" indent="0">
              <a:buNone/>
              <a:defRPr sz="2400" b="1"/>
            </a:lvl3pPr>
            <a:lvl4pPr marL="1828520" indent="0">
              <a:buNone/>
              <a:defRPr sz="2100" b="1"/>
            </a:lvl4pPr>
            <a:lvl5pPr marL="2438027" indent="0">
              <a:buNone/>
              <a:defRPr sz="2100" b="1"/>
            </a:lvl5pPr>
            <a:lvl6pPr marL="3047534" indent="0">
              <a:buNone/>
              <a:defRPr sz="2100" b="1"/>
            </a:lvl6pPr>
            <a:lvl7pPr marL="3657041" indent="0">
              <a:buNone/>
              <a:defRPr sz="2100" b="1"/>
            </a:lvl7pPr>
            <a:lvl8pPr marL="4266547" indent="0">
              <a:buNone/>
              <a:defRPr sz="2100" b="1"/>
            </a:lvl8pPr>
            <a:lvl9pPr marL="4876053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2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A652-3D1D-4697-85B3-F2C017F7DD49}" type="datetime1">
              <a:rPr lang="ru-RU" smtClean="0"/>
              <a:t>20.03.2026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919F-3D96-4FBB-AA08-253842598149}" type="datetime1">
              <a:rPr lang="ru-RU" smtClean="0"/>
              <a:t>20.03.2026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4AE5-00FB-4416-BE28-D2BE1BDD7379}" type="datetime1">
              <a:rPr lang="ru-RU" smtClean="0"/>
              <a:t>20.03.2026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5" y="273114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5" y="1435436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07" indent="0">
              <a:buNone/>
              <a:defRPr sz="1500"/>
            </a:lvl2pPr>
            <a:lvl3pPr marL="1219014" indent="0">
              <a:buNone/>
              <a:defRPr sz="1300"/>
            </a:lvl3pPr>
            <a:lvl4pPr marL="1828520" indent="0">
              <a:buNone/>
              <a:defRPr sz="1200"/>
            </a:lvl4pPr>
            <a:lvl5pPr marL="2438027" indent="0">
              <a:buNone/>
              <a:defRPr sz="1200"/>
            </a:lvl5pPr>
            <a:lvl6pPr marL="3047534" indent="0">
              <a:buNone/>
              <a:defRPr sz="1200"/>
            </a:lvl6pPr>
            <a:lvl7pPr marL="3657041" indent="0">
              <a:buNone/>
              <a:defRPr sz="1200"/>
            </a:lvl7pPr>
            <a:lvl8pPr marL="4266547" indent="0">
              <a:buNone/>
              <a:defRPr sz="1200"/>
            </a:lvl8pPr>
            <a:lvl9pPr marL="4876053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70F1-161E-47D4-A13D-56CCF351C3F0}" type="datetime1">
              <a:rPr lang="ru-RU" smtClean="0"/>
              <a:t>20.03.2026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07" indent="0">
              <a:buNone/>
              <a:defRPr sz="3700"/>
            </a:lvl2pPr>
            <a:lvl3pPr marL="1219014" indent="0">
              <a:buNone/>
              <a:defRPr sz="3200"/>
            </a:lvl3pPr>
            <a:lvl4pPr marL="1828520" indent="0">
              <a:buNone/>
              <a:defRPr sz="2700"/>
            </a:lvl4pPr>
            <a:lvl5pPr marL="2438027" indent="0">
              <a:buNone/>
              <a:defRPr sz="2700"/>
            </a:lvl5pPr>
            <a:lvl6pPr marL="3047534" indent="0">
              <a:buNone/>
              <a:defRPr sz="2700"/>
            </a:lvl6pPr>
            <a:lvl7pPr marL="3657041" indent="0">
              <a:buNone/>
              <a:defRPr sz="2700"/>
            </a:lvl7pPr>
            <a:lvl8pPr marL="4266547" indent="0">
              <a:buNone/>
              <a:defRPr sz="2700"/>
            </a:lvl8pPr>
            <a:lvl9pPr marL="4876053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3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07" indent="0">
              <a:buNone/>
              <a:defRPr sz="1500"/>
            </a:lvl2pPr>
            <a:lvl3pPr marL="1219014" indent="0">
              <a:buNone/>
              <a:defRPr sz="1300"/>
            </a:lvl3pPr>
            <a:lvl4pPr marL="1828520" indent="0">
              <a:buNone/>
              <a:defRPr sz="1200"/>
            </a:lvl4pPr>
            <a:lvl5pPr marL="2438027" indent="0">
              <a:buNone/>
              <a:defRPr sz="1200"/>
            </a:lvl5pPr>
            <a:lvl6pPr marL="3047534" indent="0">
              <a:buNone/>
              <a:defRPr sz="1200"/>
            </a:lvl6pPr>
            <a:lvl7pPr marL="3657041" indent="0">
              <a:buNone/>
              <a:defRPr sz="1200"/>
            </a:lvl7pPr>
            <a:lvl8pPr marL="4266547" indent="0">
              <a:buNone/>
              <a:defRPr sz="1200"/>
            </a:lvl8pPr>
            <a:lvl9pPr marL="4876053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9EB81-6744-4891-8B24-954DE53B0E08}" type="datetime1">
              <a:rPr lang="ru-RU" smtClean="0"/>
              <a:t>20.03.2026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873" tIns="60935" rIns="121873" bIns="609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4"/>
            <a:ext cx="10971372" cy="4527011"/>
          </a:xfrm>
          <a:prstGeom prst="rect">
            <a:avLst/>
          </a:prstGeom>
        </p:spPr>
        <p:txBody>
          <a:bodyPr vert="horz" lIns="121873" tIns="60935" rIns="121873" bIns="609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873" tIns="60935" rIns="121873" bIns="6093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26D3A-234B-4DC4-A496-39C6B34F2FD5}" type="datetime1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873" tIns="60935" rIns="121873" bIns="6093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873" tIns="60935" rIns="121873" bIns="6093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219014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30" indent="-457130" algn="l" defTabSz="121901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49" indent="-380941" algn="l" defTabSz="121901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67" indent="-304752" algn="l" defTabSz="121901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73" indent="-304752" algn="l" defTabSz="121901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79" indent="-304752" algn="l" defTabSz="121901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87" indent="-304752" algn="l" defTabSz="121901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94" indent="-304752" algn="l" defTabSz="121901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00" indent="-304752" algn="l" defTabSz="121901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808" indent="-304752" algn="l" defTabSz="121901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12190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4" algn="l" defTabSz="12190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0" algn="l" defTabSz="12190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27" algn="l" defTabSz="12190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34" algn="l" defTabSz="12190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41" algn="l" defTabSz="12190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47" algn="l" defTabSz="12190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53" algn="l" defTabSz="12190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ТА!!!!!!!\Администрация\КОМАНДА 47\ЭЛЕМЕНТЫ ФС\паттерн\паттерн rgb.png">
            <a:extLst>
              <a:ext uri="{FF2B5EF4-FFF2-40B4-BE49-F238E27FC236}">
                <a16:creationId xmlns="" xmlns:a16="http://schemas.microsoft.com/office/drawing/2014/main" id="{D8B03CDF-9A19-7AF7-66C3-63EEA8DEC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869058" y="2390"/>
            <a:ext cx="9321359" cy="42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РАБОТА!!!!!!!\Администрация\КОМАНДА 47\ЭЛЕМЕНТЫ ФС\логотип\лого rgb.png">
            <a:extLst>
              <a:ext uri="{FF2B5EF4-FFF2-40B4-BE49-F238E27FC236}">
                <a16:creationId xmlns="" xmlns:a16="http://schemas.microsoft.com/office/drawing/2014/main" id="{2EA2A941-21F1-983F-C242-7C1A7438C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359" y="1256100"/>
            <a:ext cx="1545058" cy="154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5C05775-4D2C-9298-464F-3ABE2D8FB2BB}"/>
              </a:ext>
            </a:extLst>
          </p:cNvPr>
          <p:cNvSpPr txBox="1"/>
          <p:nvPr/>
        </p:nvSpPr>
        <p:spPr>
          <a:xfrm>
            <a:off x="118542" y="3424732"/>
            <a:ext cx="11305256" cy="2446789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r>
              <a:rPr lang="ru-RU" sz="2700" b="1" dirty="0" smtClean="0">
                <a:solidFill>
                  <a:srgbClr val="08538A"/>
                </a:solidFill>
                <a:latin typeface="Candara" pitchFamily="34" charset="0"/>
                <a:cs typeface="Times New Roman" pitchFamily="18" charset="0"/>
              </a:rPr>
              <a:t>«О </a:t>
            </a:r>
            <a:r>
              <a:rPr lang="ru-RU" sz="2700" b="1" dirty="0">
                <a:solidFill>
                  <a:srgbClr val="08538A"/>
                </a:solidFill>
                <a:latin typeface="Candara" pitchFamily="34" charset="0"/>
                <a:cs typeface="Times New Roman" pitchFamily="18" charset="0"/>
              </a:rPr>
              <a:t>результатах деятельности комитета государственного строительного надзора и государственной экспертизы Ленинградской </a:t>
            </a:r>
            <a:r>
              <a:rPr lang="ru-RU" sz="2700" b="1" dirty="0" smtClean="0">
                <a:solidFill>
                  <a:srgbClr val="08538A"/>
                </a:solidFill>
                <a:latin typeface="Candara" pitchFamily="34" charset="0"/>
                <a:cs typeface="Times New Roman" pitchFamily="18" charset="0"/>
              </a:rPr>
              <a:t>области за </a:t>
            </a:r>
            <a:r>
              <a:rPr lang="ru-RU" sz="2700" b="1" dirty="0">
                <a:solidFill>
                  <a:srgbClr val="08538A"/>
                </a:solidFill>
                <a:latin typeface="Candara" pitchFamily="34" charset="0"/>
                <a:cs typeface="Times New Roman" pitchFamily="18" charset="0"/>
              </a:rPr>
              <a:t>2025 </a:t>
            </a:r>
            <a:r>
              <a:rPr lang="ru-RU" sz="2700" b="1" dirty="0" smtClean="0">
                <a:solidFill>
                  <a:srgbClr val="08538A"/>
                </a:solidFill>
                <a:latin typeface="Candara" pitchFamily="34" charset="0"/>
                <a:cs typeface="Times New Roman" pitchFamily="18" charset="0"/>
              </a:rPr>
              <a:t>год»</a:t>
            </a:r>
            <a:endParaRPr lang="ru-RU" sz="2700" b="1" dirty="0">
              <a:solidFill>
                <a:srgbClr val="08538A"/>
              </a:solidFill>
              <a:latin typeface="Candara" pitchFamily="34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08538A"/>
              </a:solidFill>
              <a:latin typeface="Candara" pitchFamily="34" charset="0"/>
              <a:cs typeface="Times New Roman" pitchFamily="18" charset="0"/>
            </a:endParaRPr>
          </a:p>
          <a:p>
            <a:pPr lvl="0"/>
            <a:r>
              <a:rPr lang="ru-RU" b="1" dirty="0" err="1" smtClean="0">
                <a:solidFill>
                  <a:srgbClr val="08538A"/>
                </a:solidFill>
                <a:latin typeface="Candara" pitchFamily="34" charset="0"/>
                <a:cs typeface="Times New Roman" pitchFamily="18" charset="0"/>
              </a:rPr>
              <a:t>Коева</a:t>
            </a:r>
            <a:r>
              <a:rPr lang="ru-RU" b="1" dirty="0" smtClean="0">
                <a:solidFill>
                  <a:srgbClr val="08538A"/>
                </a:solidFill>
                <a:latin typeface="Candara" pitchFamily="34" charset="0"/>
                <a:cs typeface="Times New Roman" pitchFamily="18" charset="0"/>
              </a:rPr>
              <a:t> Юлия Станиславовна </a:t>
            </a:r>
            <a:r>
              <a:rPr lang="ru-RU" b="1" dirty="0">
                <a:solidFill>
                  <a:srgbClr val="08538A"/>
                </a:solidFill>
                <a:latin typeface="Candara" pitchFamily="34" charset="0"/>
                <a:cs typeface="Times New Roman" pitchFamily="18" charset="0"/>
              </a:rPr>
              <a:t>– </a:t>
            </a:r>
            <a:r>
              <a:rPr lang="ru-RU" sz="2000" b="1" dirty="0" err="1" smtClean="0">
                <a:solidFill>
                  <a:srgbClr val="08538A"/>
                </a:solidFill>
                <a:latin typeface="Candara" pitchFamily="34" charset="0"/>
                <a:cs typeface="Times New Roman" pitchFamily="18" charset="0"/>
              </a:rPr>
              <a:t>и.о</a:t>
            </a:r>
            <a:r>
              <a:rPr lang="ru-RU" sz="2000" b="1" dirty="0" smtClean="0">
                <a:solidFill>
                  <a:srgbClr val="08538A"/>
                </a:solidFill>
                <a:latin typeface="Candara" pitchFamily="34" charset="0"/>
                <a:cs typeface="Times New Roman" pitchFamily="18" charset="0"/>
              </a:rPr>
              <a:t>. председателя комитета государственного строительного надзора </a:t>
            </a:r>
            <a:r>
              <a:rPr lang="ru-RU" sz="2000" b="1" dirty="0">
                <a:solidFill>
                  <a:srgbClr val="08538A"/>
                </a:solidFill>
                <a:latin typeface="Candara" pitchFamily="34" charset="0"/>
                <a:cs typeface="Times New Roman" pitchFamily="18" charset="0"/>
              </a:rPr>
              <a:t>и государственной </a:t>
            </a:r>
            <a:r>
              <a:rPr lang="ru-RU" sz="2000" b="1" dirty="0" smtClean="0">
                <a:solidFill>
                  <a:srgbClr val="08538A"/>
                </a:solidFill>
                <a:latin typeface="Candara" pitchFamily="34" charset="0"/>
                <a:cs typeface="Times New Roman" pitchFamily="18" charset="0"/>
              </a:rPr>
              <a:t>экспертизы</a:t>
            </a:r>
            <a:endParaRPr lang="ru-RU" sz="2000" b="1" dirty="0">
              <a:solidFill>
                <a:srgbClr val="08538A"/>
              </a:solidFill>
              <a:latin typeface="Candar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6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7902" y="0"/>
            <a:ext cx="12279301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3417" y="6377554"/>
            <a:ext cx="10734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ГОСУДАРСТВЕННОГО СТРОИТЕЛЬНОГО НАДЗОРА И ГОСУДАРСТВЕННОЙ ЭКСПЕРТИЗЫ ЛЕНИНГРАДСКОЙ ОБЛАСТИ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C:\Users\yas_filippova\Desktop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6771" y="276448"/>
            <a:ext cx="11628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</a:t>
            </a:r>
            <a:r>
              <a:rPr lang="ru-RU" b="1" i="1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</a:t>
            </a:r>
            <a:r>
              <a:rPr lang="ru-RU" b="1" i="1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контроля (надзора) в области долевого строительства многоквартирных домов и(или) иных объектов </a:t>
            </a:r>
            <a:r>
              <a:rPr lang="ru-RU" b="1" i="1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недвижимости</a:t>
            </a:r>
            <a:endParaRPr lang="ru-RU" b="1" i="1" dirty="0">
              <a:solidFill>
                <a:srgbClr val="0853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0375" y="1207694"/>
            <a:ext cx="8947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реализации Программы профилактики рисков причинения вреда (ущерба) охраняемым законом ценностям комитетом проведены следующие профилактические мероприятия: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044307"/>
            <a:ext cx="11539487" cy="4270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7758" y="2134951"/>
            <a:ext cx="10886287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постоянном режиме осуществляется информирование юридических лиц по вопросам соблюдения обязательных требований в области долевого строительства;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Подготовлено и объявлено </a:t>
            </a:r>
            <a:r>
              <a:rPr lang="ru-RU" sz="2500" b="1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ru-RU" sz="1900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предостережений о недопустимости нарушения обязательных требований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sz="2500" b="1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900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профилактических визитов по инициативе контролируемых лиц, в том числе с использованием мобильного приложения «Инспектор»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sz="2500" b="1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ru-RU" sz="1900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консультирований контролируемых лиц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Обеспечено размещение на официальном сайте комитета в сети «Интернет», в ЕРКНМ, в ЕИСЖС информации о проведенных проверках деятельности юридических лиц, связанной с привлечением денежных средств участников строительства для строительства многоквартирных домов и(или) иных объектов недвижимости, а также сведений о вступивших в законную силу постановлениях контролирующего органа о привлечении застройщика, ‎его должностных лиц к административной ответственности за нарушение обязательных требований в области долевого </a:t>
            </a:r>
            <a:r>
              <a:rPr lang="ru-RU" sz="1900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  <a:endParaRPr lang="ru-RU" sz="1900" dirty="0">
              <a:solidFill>
                <a:srgbClr val="0853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33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7902" y="0"/>
            <a:ext cx="12279301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3417" y="6377554"/>
            <a:ext cx="10734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ГОСУДАРСТВЕННОГО СТРОИТЕЛЬНОГО НАДЗОРА И ГОСУДАРСТВЕННОЙ ЭКСПЕРТИЗЫ ЛЕНИНГРАДСКОЙ ОБЛАСТИ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C:\Users\yas_filippova\Desktop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6771" y="276448"/>
            <a:ext cx="11628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</a:t>
            </a:r>
            <a:r>
              <a:rPr lang="ru-RU" b="1" i="1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</a:t>
            </a:r>
            <a:r>
              <a:rPr lang="ru-RU" b="1" i="1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контроля (надзора) в области долевого строительства многоквартирных домов и(или) иных объектов </a:t>
            </a:r>
            <a:r>
              <a:rPr lang="ru-RU" b="1" i="1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недвижимости</a:t>
            </a:r>
            <a:endParaRPr lang="ru-RU" b="1" i="1" dirty="0">
              <a:solidFill>
                <a:srgbClr val="0853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0375" y="1207694"/>
            <a:ext cx="8947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Межведомственное взаимодействие :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0" y="1760042"/>
            <a:ext cx="11773467" cy="4357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0375" y="1896598"/>
            <a:ext cx="1134465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u="sng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ежемесячной</a:t>
            </a:r>
            <a:r>
              <a:rPr lang="ru-RU" sz="2000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основе осуществляются мероприятия, направленные на оценку рисков возникновения новых проблемных объектов и осуществление превентивных мер по недопущению включения объектов в ЕРПО, путем формирования перечня потенциально проблемных объектов с распределением по категориям уровня риска в зависимости от оценки вероятности включения в ЕРПО;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2000" u="sng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Организовано и проведено </a:t>
            </a:r>
            <a:r>
              <a:rPr lang="ru-RU" sz="2500" b="1" u="sng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u="sng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совещаний</a:t>
            </a:r>
            <a:r>
              <a:rPr lang="ru-RU" sz="2000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 вопросам завершения строительства и подключения к сетям инженерно-технического обеспечения объектов, в отношении которых ППК «Фонд развития территорий» выявлены негативные риск-факторы.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2000" u="sng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</a:t>
            </a:r>
            <a:r>
              <a:rPr lang="ru-RU" sz="2500" b="1" u="sng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u="sng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уведомления </a:t>
            </a:r>
            <a:r>
              <a:rPr lang="ru-RU" sz="2000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Управление Федеральной службы государственной регистрации, кадастра и картографии по Ленинградской области об отсутствии у застройщика права привлекать денежные средства участников долевого строительства на строительство (создание) многоквартирных домов – в связи с выявлением факта несоответствия застройщика требованиям, указанным в п. 1 ч. 2 ст. 3 Федерального закона № 214-ФЗ.</a:t>
            </a:r>
          </a:p>
        </p:txBody>
      </p:sp>
    </p:spTree>
    <p:extLst>
      <p:ext uri="{BB962C8B-B14F-4D97-AF65-F5344CB8AC3E}">
        <p14:creationId xmlns:p14="http://schemas.microsoft.com/office/powerpoint/2010/main" val="240131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2909" y="-30168"/>
            <a:ext cx="12243323" cy="688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" y="182599"/>
            <a:ext cx="12186036" cy="655612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3417" y="6377554"/>
            <a:ext cx="10734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ГОСУДАРСТВЕННОГО СТРОИТЕЛЬНОГО НАДЗОРА И ГОСУДАРСТВЕННОЙ ЭКСПЕРТИЗЫ ЛЕНИНГРАДСКОЙ ОБЛАСТИ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C:\Users\yas_filippova\Desktop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88746" y="158389"/>
            <a:ext cx="11628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</a:t>
            </a:r>
            <a:r>
              <a:rPr lang="ru-RU" b="1" i="1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</a:t>
            </a:r>
            <a:r>
              <a:rPr lang="ru-RU" b="1" i="1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контроля (надзора</a:t>
            </a:r>
            <a:r>
              <a:rPr lang="ru-RU" b="1" i="1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i="1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i="1" dirty="0" smtClean="0">
              <a:solidFill>
                <a:srgbClr val="0853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деятельностью жилищно-строительного кооператива, </a:t>
            </a:r>
            <a:br>
              <a:rPr lang="ru-RU" b="1" i="1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связанной с привлечением средств членов кооператива для строительства многоквартирного дома, на территории Ленинградской области </a:t>
            </a: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4655046" y="1878500"/>
            <a:ext cx="2424801" cy="4711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31.12.2025</a:t>
            </a:r>
            <a:endParaRPr lang="ru-RU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50" y="1766154"/>
            <a:ext cx="3024336" cy="24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7391350" y="2245160"/>
            <a:ext cx="15510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7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  <a:r>
              <a:rPr lang="ru-RU" sz="3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МКД</a:t>
            </a: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2537795" y="3841745"/>
            <a:ext cx="9043098" cy="1172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4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осуществлении регионального государственного контроля (надзора) </a:t>
            </a:r>
            <a:r>
              <a:rPr lang="ru-RU" sz="4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деятельностью жилищно-строительного кооператива</a:t>
            </a:r>
            <a:r>
              <a:rPr lang="ru-RU" sz="4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связанной с привлечением средств членов кооператива для строительства многоквартирного дома на территории Ленинградской области по состоянию на 31.12.2025</a:t>
            </a:r>
            <a:r>
              <a:rPr lang="ru-RU" sz="4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 descr="https://egoradmin.ru/files/image/14/77/94/lg!xp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34" y="3689250"/>
            <a:ext cx="1459602" cy="964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2594280" y="5516619"/>
            <a:ext cx="8568952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b="1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жилищно-строительных кооперативов </a:t>
            </a:r>
            <a:r>
              <a:rPr lang="ru-RU" sz="1600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b="1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  <a:r>
              <a:rPr lang="ru-RU" sz="1600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отнесены к категории </a:t>
            </a:r>
            <a:r>
              <a:rPr lang="ru-RU" sz="1600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«среднего риска»</a:t>
            </a:r>
            <a:endParaRPr lang="ru-RU" sz="1600" dirty="0">
              <a:solidFill>
                <a:srgbClr val="0853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 flipH="1">
            <a:off x="6878756" y="5112954"/>
            <a:ext cx="166374" cy="32771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8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7902" y="0"/>
            <a:ext cx="12279301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3417" y="6377554"/>
            <a:ext cx="10734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ГОСУДАРСТВЕННОГО СТРОИТЕЛЬНОГО НАДЗОРА И ГОСУДАРСТВЕННОЙ ЭКСПЕРТИЗЫ ЛЕНИНГРАДСКОЙ ОБЛАСТИ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C:\Users\yas_filippova\Desktop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95389" y="304801"/>
            <a:ext cx="11628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2026 год в сфере регионального </a:t>
            </a:r>
            <a:r>
              <a:rPr lang="ru-RU" b="1" i="1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контроля (надзора) в области долевого строительства многоквартирных домов и(или) иных объектов недвижимости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5089" y="1487236"/>
            <a:ext cx="11728562" cy="4821839"/>
          </a:xfrm>
          <a:prstGeom prst="rect">
            <a:avLst/>
          </a:prstGeom>
          <a:ln w="53975" cmpd="thinThick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indent="450000" algn="just" defTabSz="914400"/>
            <a:r>
              <a:rPr lang="ru-RU" sz="2000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рисков </a:t>
            </a:r>
            <a:r>
              <a:rPr lang="ru-RU" sz="2000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 новых «проблемных» объектов и осуществление превентивных мер по недопущению включения объектов в ЕРПО; </a:t>
            </a:r>
          </a:p>
          <a:p>
            <a:pPr lvl="0" indent="450000" algn="just" defTabSz="914400"/>
            <a:r>
              <a:rPr lang="ru-RU" sz="2000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информированности </a:t>
            </a:r>
            <a:r>
              <a:rPr lang="ru-RU" sz="2000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застройщиков о требованиях законодательства в области долевого строительства, в том числе посредством проведения профилактических мероприятий;</a:t>
            </a:r>
          </a:p>
          <a:p>
            <a:pPr lvl="0" indent="450000" algn="just" defTabSz="914400"/>
            <a:r>
              <a:rPr lang="ru-RU" sz="2000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цифровых механизмов </a:t>
            </a:r>
            <a:r>
              <a:rPr lang="ru-RU" sz="2000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контрольной (надзорной) деятельности для обеспечения взаимодействия с контролируемыми лицами;</a:t>
            </a:r>
          </a:p>
          <a:p>
            <a:pPr lvl="0" indent="450000" algn="just" defTabSz="914400"/>
            <a:r>
              <a:rPr lang="ru-RU" sz="2000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</a:t>
            </a:r>
            <a:r>
              <a:rPr lang="ru-RU" sz="2000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осуществлении регионального государственного контроля (надзора) за деятельностью застройщиков риск-ориентированного подхода; </a:t>
            </a:r>
          </a:p>
          <a:p>
            <a:pPr lvl="0" indent="450000" algn="just" defTabSz="914400"/>
            <a:r>
              <a:rPr lang="ru-RU" sz="2000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</a:t>
            </a:r>
            <a:r>
              <a:rPr lang="ru-RU" sz="2000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устранение причин и условий, способствующих совершению застройщиками нарушений обязательных требований;</a:t>
            </a:r>
          </a:p>
          <a:p>
            <a:pPr lvl="0" indent="450000" algn="just" defTabSz="914400"/>
            <a:r>
              <a:rPr lang="ru-RU" sz="2000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ru-RU" sz="2000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единообразной и последовательной практики применения обязательных требований контрольным (надзорным) органом;</a:t>
            </a:r>
          </a:p>
          <a:p>
            <a:pPr lvl="0" indent="450000" algn="just" defTabSz="914400"/>
            <a:r>
              <a:rPr lang="ru-RU" sz="2000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000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положений Федерального закона от 22.07.2024 № 186-ФЗ «О строительстве жилых домов по договору строительного подряда с использованием счетов эскроу» на территории Ленинградской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29352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2909" y="-30168"/>
            <a:ext cx="12243323" cy="688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6574" y="3861842"/>
            <a:ext cx="10079808" cy="1215667"/>
          </a:xfrm>
          <a:prstGeom prst="rect">
            <a:avLst/>
          </a:prstGeom>
          <a:noFill/>
        </p:spPr>
        <p:txBody>
          <a:bodyPr wrap="square" lIns="121873" tIns="60935" rIns="121873" bIns="60935" rtlCol="0">
            <a:spAutoFit/>
          </a:bodyPr>
          <a:lstStyle/>
          <a:p>
            <a:pPr algn="ctr"/>
            <a:r>
              <a:rPr lang="ru-RU" sz="7100" b="1" dirty="0">
                <a:solidFill>
                  <a:srgbClr val="08538A"/>
                </a:solidFill>
                <a:latin typeface="Candara" pitchFamily="34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4" name="Picture 2" descr="D:\РАБОТА!!!!!!!\Администрация\КОМАНДА 47\ЭЛЕМЕНТЫ ФС\паттерн\паттерн rgb.png">
            <a:extLst>
              <a:ext uri="{FF2B5EF4-FFF2-40B4-BE49-F238E27FC236}">
                <a16:creationId xmlns="" xmlns:a16="http://schemas.microsoft.com/office/drawing/2014/main" id="{D8B03CDF-9A19-7AF7-66C3-63EEA8DEC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869058" y="2390"/>
            <a:ext cx="9321359" cy="42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6357822"/>
            <a:ext cx="10966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ГОСУДАРСТВЕННОГО СТРОИТЕЛЬНОГО НАДЗОРА И ГОСУДАРСТВЕННОЙ ЭКСПЕРТИЗЫ ЛЕНИНГРАДСКОЙ ОБЛАСТИ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9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" y="0"/>
            <a:ext cx="12279301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0697" y="6368465"/>
            <a:ext cx="10734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ГОСУДАРСТВЕННОГО СТРОИТЕЛЬНОГО НАДЗОРА И ГОСУДАРСТВЕННОЙ ЭКСПЕРТИЗЫ ЛЕНИНГРАДСКОЙ ОБЛАСТИ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flipV="1">
            <a:off x="6128728" y="3802278"/>
            <a:ext cx="0" cy="15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4126072392"/>
              </p:ext>
            </p:extLst>
          </p:nvPr>
        </p:nvGraphicFramePr>
        <p:xfrm>
          <a:off x="169806" y="1485578"/>
          <a:ext cx="5493352" cy="3749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550590" y="5219539"/>
            <a:ext cx="4336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ru-RU" sz="1800" b="1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объектов, в отношении которых осуществлялся региональный государственный строительный надзор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826917" y="1413570"/>
            <a:ext cx="22329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u-RU" sz="1800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  <a:r>
              <a:rPr lang="ru-RU" sz="2200" b="1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726</a:t>
            </a:r>
            <a:r>
              <a:rPr lang="ru-RU" sz="1800" b="1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  <a:endParaRPr lang="ru-RU" sz="1600" dirty="0">
              <a:solidFill>
                <a:srgbClr val="0853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82175" y="1989634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800" b="1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ru-RU" sz="1800" b="1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b="1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lang="ru-RU" sz="1600" b="1" dirty="0">
              <a:solidFill>
                <a:srgbClr val="0853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8" name="Диаграмма 57"/>
          <p:cNvGraphicFramePr/>
          <p:nvPr>
            <p:extLst>
              <p:ext uri="{D42A27DB-BD31-4B8C-83A1-F6EECF244321}">
                <p14:modId xmlns:p14="http://schemas.microsoft.com/office/powerpoint/2010/main" val="526214273"/>
              </p:ext>
            </p:extLst>
          </p:nvPr>
        </p:nvGraphicFramePr>
        <p:xfrm>
          <a:off x="4150990" y="517230"/>
          <a:ext cx="7920880" cy="5813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554022082"/>
              </p:ext>
            </p:extLst>
          </p:nvPr>
        </p:nvGraphicFramePr>
        <p:xfrm>
          <a:off x="5519142" y="1134884"/>
          <a:ext cx="6264696" cy="5086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870623" y="386068"/>
            <a:ext cx="10538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регионального государственного строительного надзора</a:t>
            </a:r>
            <a:endParaRPr lang="ru-RU" sz="2800" b="1" i="1" dirty="0">
              <a:solidFill>
                <a:srgbClr val="0853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1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" name="Рисунок 20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0" y="97280"/>
            <a:ext cx="12190413" cy="680606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0" y="164554"/>
            <a:ext cx="12173307" cy="65584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" y="30365"/>
            <a:ext cx="12186036" cy="655612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02" y="6452299"/>
            <a:ext cx="10734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ГОСУДАРСТВЕННОГО СТРОИТЕЛЬНОГО НАДЗОРА И ГОСУДАРСТВЕННОЙ ЭКСПЕРТИЗЫ ЛЕНИНГРАДСКОЙ ОБЛАСТИ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845185981"/>
              </p:ext>
            </p:extLst>
          </p:nvPr>
        </p:nvGraphicFramePr>
        <p:xfrm>
          <a:off x="2092825" y="252819"/>
          <a:ext cx="7208274" cy="5229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70623" y="386068"/>
            <a:ext cx="10538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регионального государственного строительного надзора</a:t>
            </a:r>
            <a:endParaRPr lang="ru-RU" sz="2800" b="1" i="1" dirty="0">
              <a:solidFill>
                <a:srgbClr val="0853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6104" y="1004932"/>
            <a:ext cx="1031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spcAft>
                <a:spcPts val="1000"/>
              </a:spcAft>
            </a:pPr>
            <a:r>
              <a:rPr lang="ru-RU" sz="1800" b="1" dirty="0">
                <a:solidFill>
                  <a:srgbClr val="08538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выданных заключений о соответствии в период с 2020 по 2025 гг.</a:t>
            </a:r>
            <a:endParaRPr lang="ru-RU" sz="1800" b="1" dirty="0">
              <a:solidFill>
                <a:srgbClr val="08538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6D409550-7389-DA42-01D3-7C4327111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175305"/>
              </p:ext>
            </p:extLst>
          </p:nvPr>
        </p:nvGraphicFramePr>
        <p:xfrm>
          <a:off x="2009661" y="1441179"/>
          <a:ext cx="8084556" cy="1243502"/>
        </p:xfrm>
        <a:graphic>
          <a:graphicData uri="http://schemas.openxmlformats.org/drawingml/2006/table">
            <a:tbl>
              <a:tblPr firstRow="1" bandRow="1"/>
              <a:tblGrid>
                <a:gridCol w="1347426"/>
                <a:gridCol w="1347426">
                  <a:extLst>
                    <a:ext uri="{9D8B030D-6E8A-4147-A177-3AD203B41FA5}">
                      <a16:colId xmlns:a16="http://schemas.microsoft.com/office/drawing/2014/main" xmlns="" val="808888773"/>
                    </a:ext>
                  </a:extLst>
                </a:gridCol>
                <a:gridCol w="1347426">
                  <a:extLst>
                    <a:ext uri="{9D8B030D-6E8A-4147-A177-3AD203B41FA5}">
                      <a16:colId xmlns:a16="http://schemas.microsoft.com/office/drawing/2014/main" xmlns="" val="3301124581"/>
                    </a:ext>
                  </a:extLst>
                </a:gridCol>
                <a:gridCol w="1347426">
                  <a:extLst>
                    <a:ext uri="{9D8B030D-6E8A-4147-A177-3AD203B41FA5}">
                      <a16:colId xmlns:a16="http://schemas.microsoft.com/office/drawing/2014/main" xmlns="" val="1833986961"/>
                    </a:ext>
                  </a:extLst>
                </a:gridCol>
                <a:gridCol w="1347426">
                  <a:extLst>
                    <a:ext uri="{9D8B030D-6E8A-4147-A177-3AD203B41FA5}">
                      <a16:colId xmlns:a16="http://schemas.microsoft.com/office/drawing/2014/main" xmlns="" val="270940770"/>
                    </a:ext>
                  </a:extLst>
                </a:gridCol>
                <a:gridCol w="1347426">
                  <a:extLst>
                    <a:ext uri="{9D8B030D-6E8A-4147-A177-3AD203B41FA5}">
                      <a16:colId xmlns:a16="http://schemas.microsoft.com/office/drawing/2014/main" xmlns="" val="1171219978"/>
                    </a:ext>
                  </a:extLst>
                </a:gridCol>
              </a:tblGrid>
              <a:tr h="523502"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0999599"/>
                  </a:ext>
                </a:extLst>
              </a:tr>
              <a:tr h="720000"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8538A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127</a:t>
                      </a:r>
                      <a:endParaRPr lang="ru-RU" sz="1800" b="1" kern="1200" dirty="0">
                        <a:solidFill>
                          <a:srgbClr val="08538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2E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8538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1400" b="1" dirty="0">
                        <a:solidFill>
                          <a:srgbClr val="08538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8538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400" b="1" dirty="0">
                        <a:solidFill>
                          <a:srgbClr val="08538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8538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ru-RU" sz="1400" b="1" dirty="0">
                        <a:solidFill>
                          <a:srgbClr val="08538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8538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ru-RU" sz="1400" b="1" dirty="0">
                        <a:solidFill>
                          <a:srgbClr val="08538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8538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sz="1400" b="1" dirty="0">
                        <a:solidFill>
                          <a:srgbClr val="08538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712541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70623" y="4119893"/>
            <a:ext cx="10311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ru-RU" sz="1800" b="1" dirty="0">
                <a:solidFill>
                  <a:srgbClr val="08538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выданных </a:t>
            </a:r>
            <a:r>
              <a:rPr lang="ru-RU" sz="1800" b="1" dirty="0" smtClean="0">
                <a:solidFill>
                  <a:srgbClr val="08538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решений </a:t>
            </a:r>
            <a:r>
              <a:rPr lang="ru-RU" sz="1800" b="1" dirty="0">
                <a:solidFill>
                  <a:srgbClr val="08538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отказе в выдаче заключений о соответствии </a:t>
            </a:r>
            <a:endParaRPr lang="ru-RU" sz="1800" b="1" dirty="0" smtClean="0">
              <a:solidFill>
                <a:srgbClr val="08538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/>
            <a:r>
              <a:rPr lang="ru-RU" sz="1800" b="1" dirty="0" smtClean="0">
                <a:solidFill>
                  <a:srgbClr val="08538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solidFill>
                  <a:srgbClr val="08538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период с 2020 по 2025 гг.</a:t>
            </a: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xmlns="" id="{6D409550-7389-DA42-01D3-7C4327111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8425"/>
              </p:ext>
            </p:extLst>
          </p:nvPr>
        </p:nvGraphicFramePr>
        <p:xfrm>
          <a:off x="2009661" y="4864195"/>
          <a:ext cx="8084556" cy="1243502"/>
        </p:xfrm>
        <a:graphic>
          <a:graphicData uri="http://schemas.openxmlformats.org/drawingml/2006/table">
            <a:tbl>
              <a:tblPr firstRow="1" bandRow="1"/>
              <a:tblGrid>
                <a:gridCol w="1347426"/>
                <a:gridCol w="1347426">
                  <a:extLst>
                    <a:ext uri="{9D8B030D-6E8A-4147-A177-3AD203B41FA5}">
                      <a16:colId xmlns:a16="http://schemas.microsoft.com/office/drawing/2014/main" xmlns="" val="808888773"/>
                    </a:ext>
                  </a:extLst>
                </a:gridCol>
                <a:gridCol w="1347426">
                  <a:extLst>
                    <a:ext uri="{9D8B030D-6E8A-4147-A177-3AD203B41FA5}">
                      <a16:colId xmlns:a16="http://schemas.microsoft.com/office/drawing/2014/main" xmlns="" val="3301124581"/>
                    </a:ext>
                  </a:extLst>
                </a:gridCol>
                <a:gridCol w="1347426">
                  <a:extLst>
                    <a:ext uri="{9D8B030D-6E8A-4147-A177-3AD203B41FA5}">
                      <a16:colId xmlns:a16="http://schemas.microsoft.com/office/drawing/2014/main" xmlns="" val="1833986961"/>
                    </a:ext>
                  </a:extLst>
                </a:gridCol>
                <a:gridCol w="1347426">
                  <a:extLst>
                    <a:ext uri="{9D8B030D-6E8A-4147-A177-3AD203B41FA5}">
                      <a16:colId xmlns:a16="http://schemas.microsoft.com/office/drawing/2014/main" xmlns="" val="270940770"/>
                    </a:ext>
                  </a:extLst>
                </a:gridCol>
                <a:gridCol w="1347426">
                  <a:extLst>
                    <a:ext uri="{9D8B030D-6E8A-4147-A177-3AD203B41FA5}">
                      <a16:colId xmlns:a16="http://schemas.microsoft.com/office/drawing/2014/main" xmlns="" val="1171219978"/>
                    </a:ext>
                  </a:extLst>
                </a:gridCol>
              </a:tblGrid>
              <a:tr h="523502"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0999599"/>
                  </a:ext>
                </a:extLst>
              </a:tr>
              <a:tr h="720000"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8538A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</a:t>
                      </a:r>
                      <a:endParaRPr lang="ru-RU" sz="1800" b="1" kern="1200" dirty="0">
                        <a:solidFill>
                          <a:srgbClr val="08538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2E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8538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1" dirty="0">
                        <a:solidFill>
                          <a:srgbClr val="08538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8538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400" b="1" dirty="0">
                        <a:solidFill>
                          <a:srgbClr val="08538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8538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400" b="1" dirty="0">
                        <a:solidFill>
                          <a:srgbClr val="08538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8538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08538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8538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dirty="0">
                        <a:solidFill>
                          <a:srgbClr val="08538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71254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7802" y="2431571"/>
            <a:ext cx="360000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200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600" b="1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году: </a:t>
            </a:r>
          </a:p>
          <a:p>
            <a:pPr defTabSz="457200"/>
            <a:r>
              <a:rPr lang="ru-RU" sz="1200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Жильё – </a:t>
            </a:r>
            <a:r>
              <a:rPr lang="ru-RU" sz="1200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endParaRPr lang="ru-RU" sz="1200" dirty="0">
              <a:solidFill>
                <a:srgbClr val="0853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r>
              <a:rPr lang="ru-RU" sz="1200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Промышленные объекты </a:t>
            </a:r>
            <a:r>
              <a:rPr lang="ru-RU" sz="1200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27</a:t>
            </a:r>
            <a:endParaRPr lang="ru-RU" sz="1200" dirty="0">
              <a:solidFill>
                <a:srgbClr val="0853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r>
              <a:rPr lang="ru-RU" sz="1200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и культурно-бытовые объекты </a:t>
            </a:r>
            <a:r>
              <a:rPr lang="ru-RU" sz="1200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200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</a:t>
            </a:r>
          </a:p>
          <a:p>
            <a:pPr marL="457200" lvl="1" defTabSz="457200"/>
            <a:r>
              <a:rPr lang="ru-RU" sz="1200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– 9</a:t>
            </a:r>
          </a:p>
          <a:p>
            <a:pPr marL="457200" lvl="1" defTabSz="457200"/>
            <a:r>
              <a:rPr lang="ru-RU" sz="1200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сады – 10</a:t>
            </a:r>
          </a:p>
          <a:p>
            <a:pPr marL="457200" lvl="1" defTabSz="457200"/>
            <a:r>
              <a:rPr lang="ru-RU" sz="1200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Медучреждения – 4</a:t>
            </a:r>
          </a:p>
          <a:p>
            <a:pPr marL="457200" lvl="1" defTabSz="457200"/>
            <a:r>
              <a:rPr lang="ru-RU" sz="1200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учреждения – 3</a:t>
            </a:r>
          </a:p>
          <a:p>
            <a:pPr marL="457200" lvl="1" defTabSz="457200"/>
            <a:r>
              <a:rPr lang="ru-RU" sz="1200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 культуры – 1</a:t>
            </a:r>
          </a:p>
          <a:p>
            <a:pPr marL="457200" lvl="1" defTabSz="457200"/>
            <a:r>
              <a:rPr lang="ru-RU" sz="1200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Прочее – 6</a:t>
            </a:r>
          </a:p>
        </p:txBody>
      </p:sp>
    </p:spTree>
    <p:extLst>
      <p:ext uri="{BB962C8B-B14F-4D97-AF65-F5344CB8AC3E}">
        <p14:creationId xmlns:p14="http://schemas.microsoft.com/office/powerpoint/2010/main" val="327549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7902" y="0"/>
            <a:ext cx="12279301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3417" y="6377554"/>
            <a:ext cx="10734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ГОСУДАРСТВЕННОГО СТРОИТЕЛЬНОГО НАДЗОРА И ГОСУДАРСТВЕННОЙ ЭКСПЕРТИЗЫ ЛЕНИНГРАДСКОЙ ОБЛАСТИ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2638" y="333450"/>
            <a:ext cx="10538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регионального государственного строительного надзора</a:t>
            </a:r>
            <a:endParaRPr lang="ru-RU" sz="2800" b="1" i="1" dirty="0">
              <a:solidFill>
                <a:srgbClr val="0853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104" y="1004932"/>
            <a:ext cx="10311670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8538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выданных актов проверок с 2020 по 2025 гг.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6D409550-7389-DA42-01D3-7C4327111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134538"/>
              </p:ext>
            </p:extLst>
          </p:nvPr>
        </p:nvGraphicFramePr>
        <p:xfrm>
          <a:off x="2045299" y="1390294"/>
          <a:ext cx="8084556" cy="1243502"/>
        </p:xfrm>
        <a:graphic>
          <a:graphicData uri="http://schemas.openxmlformats.org/drawingml/2006/table">
            <a:tbl>
              <a:tblPr firstRow="1" bandRow="1"/>
              <a:tblGrid>
                <a:gridCol w="1347426"/>
                <a:gridCol w="1347426">
                  <a:extLst>
                    <a:ext uri="{9D8B030D-6E8A-4147-A177-3AD203B41FA5}">
                      <a16:colId xmlns:a16="http://schemas.microsoft.com/office/drawing/2014/main" xmlns="" val="808888773"/>
                    </a:ext>
                  </a:extLst>
                </a:gridCol>
                <a:gridCol w="1347426">
                  <a:extLst>
                    <a:ext uri="{9D8B030D-6E8A-4147-A177-3AD203B41FA5}">
                      <a16:colId xmlns:a16="http://schemas.microsoft.com/office/drawing/2014/main" xmlns="" val="3301124581"/>
                    </a:ext>
                  </a:extLst>
                </a:gridCol>
                <a:gridCol w="1347426">
                  <a:extLst>
                    <a:ext uri="{9D8B030D-6E8A-4147-A177-3AD203B41FA5}">
                      <a16:colId xmlns:a16="http://schemas.microsoft.com/office/drawing/2014/main" xmlns="" val="1833986961"/>
                    </a:ext>
                  </a:extLst>
                </a:gridCol>
                <a:gridCol w="1347426">
                  <a:extLst>
                    <a:ext uri="{9D8B030D-6E8A-4147-A177-3AD203B41FA5}">
                      <a16:colId xmlns:a16="http://schemas.microsoft.com/office/drawing/2014/main" xmlns="" val="270940770"/>
                    </a:ext>
                  </a:extLst>
                </a:gridCol>
                <a:gridCol w="1347426">
                  <a:extLst>
                    <a:ext uri="{9D8B030D-6E8A-4147-A177-3AD203B41FA5}">
                      <a16:colId xmlns:a16="http://schemas.microsoft.com/office/drawing/2014/main" xmlns="" val="1171219978"/>
                    </a:ext>
                  </a:extLst>
                </a:gridCol>
              </a:tblGrid>
              <a:tr h="523502"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0999599"/>
                  </a:ext>
                </a:extLst>
              </a:tr>
              <a:tr h="720000"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8538A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591</a:t>
                      </a:r>
                      <a:endParaRPr lang="ru-RU" sz="1800" b="1" kern="1200" dirty="0">
                        <a:solidFill>
                          <a:srgbClr val="08538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2E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8538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611</a:t>
                      </a:r>
                      <a:endParaRPr lang="ru-RU" sz="1400" b="1" dirty="0">
                        <a:solidFill>
                          <a:srgbClr val="08538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8538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</a:t>
                      </a:r>
                      <a:endParaRPr lang="ru-RU" sz="1400" b="1" dirty="0">
                        <a:solidFill>
                          <a:srgbClr val="08538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8538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704</a:t>
                      </a:r>
                      <a:endParaRPr lang="ru-RU" sz="1400" b="1" dirty="0">
                        <a:solidFill>
                          <a:srgbClr val="08538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8538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982</a:t>
                      </a:r>
                      <a:endParaRPr lang="ru-RU" sz="1400" b="1" dirty="0">
                        <a:solidFill>
                          <a:srgbClr val="08538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8538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854</a:t>
                      </a:r>
                      <a:endParaRPr lang="ru-RU" sz="1400" b="1" dirty="0">
                        <a:solidFill>
                          <a:srgbClr val="08538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71254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05913" y="2841337"/>
            <a:ext cx="10311670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8538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предписаний об устранении нарушений за период с 2020 по 2025 гг.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6D409550-7389-DA42-01D3-7C4327111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568669"/>
              </p:ext>
            </p:extLst>
          </p:nvPr>
        </p:nvGraphicFramePr>
        <p:xfrm>
          <a:off x="2045299" y="3240079"/>
          <a:ext cx="8084556" cy="1243502"/>
        </p:xfrm>
        <a:graphic>
          <a:graphicData uri="http://schemas.openxmlformats.org/drawingml/2006/table">
            <a:tbl>
              <a:tblPr firstRow="1" bandRow="1"/>
              <a:tblGrid>
                <a:gridCol w="1347426"/>
                <a:gridCol w="1347426">
                  <a:extLst>
                    <a:ext uri="{9D8B030D-6E8A-4147-A177-3AD203B41FA5}">
                      <a16:colId xmlns:a16="http://schemas.microsoft.com/office/drawing/2014/main" xmlns="" val="808888773"/>
                    </a:ext>
                  </a:extLst>
                </a:gridCol>
                <a:gridCol w="1347426">
                  <a:extLst>
                    <a:ext uri="{9D8B030D-6E8A-4147-A177-3AD203B41FA5}">
                      <a16:colId xmlns:a16="http://schemas.microsoft.com/office/drawing/2014/main" xmlns="" val="3301124581"/>
                    </a:ext>
                  </a:extLst>
                </a:gridCol>
                <a:gridCol w="1347426">
                  <a:extLst>
                    <a:ext uri="{9D8B030D-6E8A-4147-A177-3AD203B41FA5}">
                      <a16:colId xmlns:a16="http://schemas.microsoft.com/office/drawing/2014/main" xmlns="" val="1833986961"/>
                    </a:ext>
                  </a:extLst>
                </a:gridCol>
                <a:gridCol w="1347426">
                  <a:extLst>
                    <a:ext uri="{9D8B030D-6E8A-4147-A177-3AD203B41FA5}">
                      <a16:colId xmlns:a16="http://schemas.microsoft.com/office/drawing/2014/main" xmlns="" val="270940770"/>
                    </a:ext>
                  </a:extLst>
                </a:gridCol>
                <a:gridCol w="1347426">
                  <a:extLst>
                    <a:ext uri="{9D8B030D-6E8A-4147-A177-3AD203B41FA5}">
                      <a16:colId xmlns:a16="http://schemas.microsoft.com/office/drawing/2014/main" xmlns="" val="1171219978"/>
                    </a:ext>
                  </a:extLst>
                </a:gridCol>
              </a:tblGrid>
              <a:tr h="523502"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0999599"/>
                  </a:ext>
                </a:extLst>
              </a:tr>
              <a:tr h="720000"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8538A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284</a:t>
                      </a:r>
                      <a:endParaRPr lang="ru-RU" sz="1800" b="1" kern="1200" dirty="0">
                        <a:solidFill>
                          <a:srgbClr val="08538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2E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8538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ru-RU" sz="1400" b="1" dirty="0">
                        <a:solidFill>
                          <a:srgbClr val="08538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8538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ru-RU" sz="1400" b="1" dirty="0">
                        <a:solidFill>
                          <a:srgbClr val="08538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8538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400" b="1" dirty="0">
                        <a:solidFill>
                          <a:srgbClr val="08538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8538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</a:t>
                      </a:r>
                      <a:endParaRPr lang="ru-RU" sz="1400" b="1" dirty="0">
                        <a:solidFill>
                          <a:srgbClr val="08538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8538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</a:t>
                      </a:r>
                      <a:endParaRPr lang="ru-RU" sz="1400" b="1" dirty="0">
                        <a:solidFill>
                          <a:srgbClr val="08538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71254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96104" y="4709226"/>
            <a:ext cx="10311670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8538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уведомлений о выявлении самовольных построек за период с 2020 по 2025 гг.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6D409550-7389-DA42-01D3-7C4327111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598377"/>
              </p:ext>
            </p:extLst>
          </p:nvPr>
        </p:nvGraphicFramePr>
        <p:xfrm>
          <a:off x="2045299" y="5092832"/>
          <a:ext cx="8084556" cy="1243502"/>
        </p:xfrm>
        <a:graphic>
          <a:graphicData uri="http://schemas.openxmlformats.org/drawingml/2006/table">
            <a:tbl>
              <a:tblPr firstRow="1" bandRow="1"/>
              <a:tblGrid>
                <a:gridCol w="1347426"/>
                <a:gridCol w="1347426">
                  <a:extLst>
                    <a:ext uri="{9D8B030D-6E8A-4147-A177-3AD203B41FA5}">
                      <a16:colId xmlns:a16="http://schemas.microsoft.com/office/drawing/2014/main" xmlns="" val="808888773"/>
                    </a:ext>
                  </a:extLst>
                </a:gridCol>
                <a:gridCol w="1347426">
                  <a:extLst>
                    <a:ext uri="{9D8B030D-6E8A-4147-A177-3AD203B41FA5}">
                      <a16:colId xmlns:a16="http://schemas.microsoft.com/office/drawing/2014/main" xmlns="" val="3301124581"/>
                    </a:ext>
                  </a:extLst>
                </a:gridCol>
                <a:gridCol w="1347426">
                  <a:extLst>
                    <a:ext uri="{9D8B030D-6E8A-4147-A177-3AD203B41FA5}">
                      <a16:colId xmlns:a16="http://schemas.microsoft.com/office/drawing/2014/main" xmlns="" val="1833986961"/>
                    </a:ext>
                  </a:extLst>
                </a:gridCol>
                <a:gridCol w="1347426">
                  <a:extLst>
                    <a:ext uri="{9D8B030D-6E8A-4147-A177-3AD203B41FA5}">
                      <a16:colId xmlns:a16="http://schemas.microsoft.com/office/drawing/2014/main" xmlns="" val="270940770"/>
                    </a:ext>
                  </a:extLst>
                </a:gridCol>
                <a:gridCol w="1347426">
                  <a:extLst>
                    <a:ext uri="{9D8B030D-6E8A-4147-A177-3AD203B41FA5}">
                      <a16:colId xmlns:a16="http://schemas.microsoft.com/office/drawing/2014/main" xmlns="" val="1171219978"/>
                    </a:ext>
                  </a:extLst>
                </a:gridCol>
              </a:tblGrid>
              <a:tr h="523502"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0999599"/>
                  </a:ext>
                </a:extLst>
              </a:tr>
              <a:tr h="720000"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8538A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kern="1200" dirty="0">
                        <a:solidFill>
                          <a:srgbClr val="08538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2E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8538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08538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8538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rgbClr val="08538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8538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08538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8538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solidFill>
                          <a:srgbClr val="08538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8538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 dirty="0">
                        <a:solidFill>
                          <a:srgbClr val="08538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712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18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7902" y="0"/>
            <a:ext cx="12279301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3417" y="6377554"/>
            <a:ext cx="10734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ГОСУДАРСТВЕННОГО СТРОИТЕЛЬНОГО НАДЗОРА И ГОСУДАРСТВЕННОЙ ЭКСПЕРТИЗЫ ЛЕНИНГРАДСКОЙ ОБЛАСТИ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C:\Users\yas_filippova\Desktop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82638" y="333450"/>
            <a:ext cx="10538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регионального государственного строительного надзора</a:t>
            </a:r>
            <a:endParaRPr lang="ru-RU" sz="2800" b="1" i="1" dirty="0">
              <a:solidFill>
                <a:srgbClr val="0853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817" y="795692"/>
            <a:ext cx="11999862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15000"/>
              </a:lnSpc>
            </a:pPr>
            <a:r>
              <a:rPr lang="ru-RU" sz="1800" b="1" dirty="0">
                <a:solidFill>
                  <a:srgbClr val="08538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предостережений о недопустимости нарушения обязательных требований </a:t>
            </a:r>
            <a:r>
              <a:rPr lang="ru-RU" sz="1800" b="1" dirty="0" smtClean="0">
                <a:solidFill>
                  <a:srgbClr val="08538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800" b="1" dirty="0">
                <a:solidFill>
                  <a:srgbClr val="08538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период с 2020 по 2025 гг.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6D409550-7389-DA42-01D3-7C4327111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02613"/>
              </p:ext>
            </p:extLst>
          </p:nvPr>
        </p:nvGraphicFramePr>
        <p:xfrm>
          <a:off x="2019470" y="1190120"/>
          <a:ext cx="8084556" cy="1243502"/>
        </p:xfrm>
        <a:graphic>
          <a:graphicData uri="http://schemas.openxmlformats.org/drawingml/2006/table">
            <a:tbl>
              <a:tblPr firstRow="1" bandRow="1"/>
              <a:tblGrid>
                <a:gridCol w="1347426"/>
                <a:gridCol w="1347426">
                  <a:extLst>
                    <a:ext uri="{9D8B030D-6E8A-4147-A177-3AD203B41FA5}">
                      <a16:colId xmlns:a16="http://schemas.microsoft.com/office/drawing/2014/main" xmlns="" val="808888773"/>
                    </a:ext>
                  </a:extLst>
                </a:gridCol>
                <a:gridCol w="1347426">
                  <a:extLst>
                    <a:ext uri="{9D8B030D-6E8A-4147-A177-3AD203B41FA5}">
                      <a16:colId xmlns:a16="http://schemas.microsoft.com/office/drawing/2014/main" xmlns="" val="3301124581"/>
                    </a:ext>
                  </a:extLst>
                </a:gridCol>
                <a:gridCol w="1347426">
                  <a:extLst>
                    <a:ext uri="{9D8B030D-6E8A-4147-A177-3AD203B41FA5}">
                      <a16:colId xmlns:a16="http://schemas.microsoft.com/office/drawing/2014/main" xmlns="" val="1833986961"/>
                    </a:ext>
                  </a:extLst>
                </a:gridCol>
                <a:gridCol w="1347426">
                  <a:extLst>
                    <a:ext uri="{9D8B030D-6E8A-4147-A177-3AD203B41FA5}">
                      <a16:colId xmlns:a16="http://schemas.microsoft.com/office/drawing/2014/main" xmlns="" val="270940770"/>
                    </a:ext>
                  </a:extLst>
                </a:gridCol>
                <a:gridCol w="1347426">
                  <a:extLst>
                    <a:ext uri="{9D8B030D-6E8A-4147-A177-3AD203B41FA5}">
                      <a16:colId xmlns:a16="http://schemas.microsoft.com/office/drawing/2014/main" xmlns="" val="1171219978"/>
                    </a:ext>
                  </a:extLst>
                </a:gridCol>
              </a:tblGrid>
              <a:tr h="523502"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0999599"/>
                  </a:ext>
                </a:extLst>
              </a:tr>
              <a:tr h="720000"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8538A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</a:t>
                      </a:r>
                      <a:endParaRPr lang="ru-RU" sz="1800" b="1" kern="1200" dirty="0">
                        <a:solidFill>
                          <a:srgbClr val="08538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2E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8538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400" b="1" dirty="0">
                        <a:solidFill>
                          <a:srgbClr val="08538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8538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400" b="1" dirty="0">
                        <a:solidFill>
                          <a:srgbClr val="08538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8538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400" b="1" dirty="0">
                        <a:solidFill>
                          <a:srgbClr val="08538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8538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b="1" dirty="0">
                        <a:solidFill>
                          <a:srgbClr val="08538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60950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21901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828520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43802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3047534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657041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4266547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876053" algn="l" defTabSz="1219014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8538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b="1" dirty="0">
                        <a:solidFill>
                          <a:srgbClr val="08538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71254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315" y="2487969"/>
            <a:ext cx="8138865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3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" name="Рисунок 20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0" y="97280"/>
            <a:ext cx="12190413" cy="680606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0" y="164554"/>
            <a:ext cx="12173307" cy="65584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" y="30365"/>
            <a:ext cx="12186036" cy="655612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02" y="6452299"/>
            <a:ext cx="10734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ГОСУДАРСТВЕННОГО СТРОИТЕЛЬНОГО НАДЗОРА И ГОСУДАРСТВЕННОЙ ЭКСПЕРТИЗЫ ЛЕНИНГРАДСКОЙ ОБЛАСТИ</a:t>
            </a:r>
            <a:endParaRPr lang="ru-RU" sz="1200" b="1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Диаграмма 31"/>
          <p:cNvGraphicFramePr/>
          <p:nvPr>
            <p:extLst/>
          </p:nvPr>
        </p:nvGraphicFramePr>
        <p:xfrm>
          <a:off x="2092825" y="252819"/>
          <a:ext cx="7208274" cy="5229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70623" y="386068"/>
            <a:ext cx="10538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регионального государственного строительного надзора</a:t>
            </a:r>
            <a:endParaRPr lang="ru-RU" sz="2800" b="1" i="1" dirty="0">
              <a:solidFill>
                <a:srgbClr val="0853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6104" y="1004932"/>
            <a:ext cx="1031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Aft>
                <a:spcPts val="1000"/>
              </a:spcAft>
            </a:pPr>
            <a:r>
              <a:rPr lang="ru-RU" sz="1800" b="1" dirty="0">
                <a:solidFill>
                  <a:srgbClr val="08538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Планируемое количество выданных заключений о соответствии в 2026 году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57252880"/>
              </p:ext>
            </p:extLst>
          </p:nvPr>
        </p:nvGraphicFramePr>
        <p:xfrm>
          <a:off x="2494805" y="1204301"/>
          <a:ext cx="7860351" cy="5147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0417097" y="1508824"/>
            <a:ext cx="18744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 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– 3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сады – 22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Медучреждения – 5</a:t>
            </a:r>
          </a:p>
          <a:p>
            <a:pPr marL="285750" indent="-285750">
              <a:buFontTx/>
              <a:buChar char="-"/>
            </a:pPr>
            <a:r>
              <a:rPr lang="ru-RU" sz="1200" dirty="0" err="1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Спорт.объекты</a:t>
            </a:r>
            <a:r>
              <a:rPr lang="ru-RU" sz="1200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7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 культуры – 4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Прочее - 1</a:t>
            </a:r>
            <a:endParaRPr lang="ru-RU" sz="1200" dirty="0">
              <a:solidFill>
                <a:srgbClr val="0853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Скругленная соединительная линия 8"/>
          <p:cNvCxnSpPr/>
          <p:nvPr/>
        </p:nvCxnSpPr>
        <p:spPr>
          <a:xfrm rot="5400000" flipH="1" flipV="1">
            <a:off x="10175212" y="2904929"/>
            <a:ext cx="817742" cy="76788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733601" y="2090963"/>
            <a:ext cx="26109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2600" b="1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154</a:t>
            </a:r>
            <a:r>
              <a:rPr lang="ru-RU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объекта</a:t>
            </a:r>
            <a:endParaRPr lang="ru-RU" dirty="0">
              <a:solidFill>
                <a:srgbClr val="0853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0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" name="Рисунок 20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0" y="97280"/>
            <a:ext cx="12190413" cy="680606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0" y="164554"/>
            <a:ext cx="12173307" cy="65584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" y="30365"/>
            <a:ext cx="12186036" cy="655612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02" y="6452299"/>
            <a:ext cx="10734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ГОСУДАРСТВЕННОГО СТРОИТЕЛЬНОГО НАДЗОРА И ГОСУДАРСТВЕННОЙ ЭКСПЕРТИЗЫ ЛЕНИНГРАДСКОЙ ОБЛАСТИ</a:t>
            </a:r>
            <a:endParaRPr lang="ru-RU" sz="1200" b="1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Диаграмма 31"/>
          <p:cNvGraphicFramePr/>
          <p:nvPr>
            <p:extLst/>
          </p:nvPr>
        </p:nvGraphicFramePr>
        <p:xfrm>
          <a:off x="2092825" y="252819"/>
          <a:ext cx="7208274" cy="5229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42678" y="268553"/>
            <a:ext cx="9819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i="1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</a:t>
            </a:r>
            <a:r>
              <a:rPr lang="ru-RU" sz="2800" b="1" i="1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2800" b="1" i="1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административно-правового отдела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494805" y="1204301"/>
          <a:ext cx="7860351" cy="5147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Объект 25"/>
          <p:cNvGraphicFramePr>
            <a:graphicFrameLocks noGrp="1"/>
          </p:cNvGraphicFramePr>
          <p:nvPr>
            <p:ph idx="1"/>
            <p:extLst/>
          </p:nvPr>
        </p:nvGraphicFramePr>
        <p:xfrm>
          <a:off x="224212" y="948211"/>
          <a:ext cx="11559626" cy="5092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07733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7902" y="0"/>
            <a:ext cx="12279301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3417" y="6377554"/>
            <a:ext cx="10734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ГОСУДАРСТВЕННОГО СТРОИТЕЛЬНОГО НАДЗОРА И ГОСУДАРСТВЕННОЙ ЭКСПЕРТИЗЫ ЛЕНИНГРАДСКОЙ ОБЛАСТИ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C:\Users\yas_filippova\Desktop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6771" y="276448"/>
            <a:ext cx="11628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</a:t>
            </a:r>
            <a:r>
              <a:rPr lang="ru-RU" b="1" i="1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</a:t>
            </a:r>
            <a:r>
              <a:rPr lang="ru-RU" b="1" i="1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контроля (надзора) в области долевого строительства многоквартирных домов и(или) иных объектов </a:t>
            </a:r>
            <a:r>
              <a:rPr lang="ru-RU" b="1" i="1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недвижимости</a:t>
            </a:r>
            <a:endParaRPr lang="ru-RU" b="1" i="1" dirty="0">
              <a:solidFill>
                <a:srgbClr val="0853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221056158"/>
              </p:ext>
            </p:extLst>
          </p:nvPr>
        </p:nvGraphicFramePr>
        <p:xfrm>
          <a:off x="1054646" y="1557586"/>
          <a:ext cx="10157145" cy="402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652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2909" y="-30168"/>
            <a:ext cx="12243323" cy="688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44" y="7937"/>
            <a:ext cx="12186036" cy="655612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3417" y="6377554"/>
            <a:ext cx="10734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ГОСУДАРСТВЕННОГО СТРОИТЕЛЬНОГО НАДЗОРА И ГОСУДАРСТВЕННОЙ ЭКСПЕРТИЗЫ ЛЕНИНГРАДСКОЙ ОБЛАСТИ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C:\Users\yas_filippova\Desktop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6771" y="276448"/>
            <a:ext cx="11628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</a:t>
            </a:r>
            <a:r>
              <a:rPr lang="ru-RU" b="1" i="1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</a:t>
            </a:r>
            <a:r>
              <a:rPr lang="ru-RU" b="1" i="1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контроля (надзора) в области долевого строительства многоквартирных домов и(или) иных объектов </a:t>
            </a:r>
            <a:r>
              <a:rPr lang="ru-RU" b="1" i="1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недвижимости</a:t>
            </a:r>
            <a:endParaRPr lang="ru-RU" b="1" i="1" dirty="0">
              <a:solidFill>
                <a:srgbClr val="0853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799019"/>
            <a:ext cx="3430378" cy="24006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54 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контролю без 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 юридическими лицами по проверке застройщиков на предмет соблюдения требований статьи 3.2. Федерального закона № 214-ФЗ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3546" y="4321057"/>
            <a:ext cx="3456384" cy="19082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предписания об устранении выявленных нарушений законодательства об участии в долевом строительстве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1" y="1970835"/>
            <a:ext cx="1731981" cy="1447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002877" y="2069762"/>
            <a:ext cx="3430378" cy="19082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315 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актов  по результатам проведения мероприятий по контролю без взаимодействия с юридическим лицами в 2025 году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7534" y="4591281"/>
            <a:ext cx="1499746" cy="141439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082218" y="4524295"/>
            <a:ext cx="3430378" cy="19082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br>
              <a:rPr lang="ru-RU" sz="5400" b="1" dirty="0" smtClean="0">
                <a:ln w="11430"/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n w="11430"/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заключений </a:t>
            </a:r>
            <a:r>
              <a:rPr lang="ru-RU" sz="1600" b="1" dirty="0">
                <a:ln w="11430"/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анализа </a:t>
            </a:r>
            <a:r>
              <a:rPr lang="ru-RU" sz="1600" b="1" dirty="0" smtClean="0">
                <a:ln w="11430"/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ежеквартальной </a:t>
            </a:r>
            <a:r>
              <a:rPr lang="ru-RU" sz="1600" b="1" dirty="0">
                <a:ln w="11430"/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 застройщиков </a:t>
            </a:r>
            <a:endParaRPr lang="ru-RU" sz="1600" b="1" dirty="0" smtClean="0">
              <a:ln w="11430"/>
              <a:solidFill>
                <a:srgbClr val="0853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n w="11430"/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n w="11430"/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00744" y="1251656"/>
            <a:ext cx="23717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размещения информации в </a:t>
            </a:r>
            <a:r>
              <a:rPr lang="ru-RU" sz="1600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ЕИСЖС</a:t>
            </a:r>
            <a:endParaRPr lang="ru-RU" sz="1600" dirty="0">
              <a:solidFill>
                <a:srgbClr val="0853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405024" y="1991548"/>
            <a:ext cx="252028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проектных деклараций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внесенными в них изменениями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02304" y="4584670"/>
            <a:ext cx="3241533" cy="12464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ежеквартальной </a:t>
            </a:r>
            <a:r>
              <a:rPr lang="ru-RU" sz="1500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 застройщика </a:t>
            </a:r>
            <a:r>
              <a:rPr lang="ru-RU" sz="1500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осуществлении деятельности, связанной </a:t>
            </a:r>
            <a:r>
              <a:rPr lang="ru-RU" sz="1500" dirty="0" smtClean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с </a:t>
            </a:r>
            <a:r>
              <a:rPr lang="ru-RU" sz="1500" dirty="0">
                <a:solidFill>
                  <a:srgbClr val="08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привлечением денежных средств участников долевого строительства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322194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2E5369"/>
    </a:dk2>
    <a:lt2>
      <a:srgbClr val="CFE2E7"/>
    </a:lt2>
    <a:accent1>
      <a:srgbClr val="353535"/>
    </a:accent1>
    <a:accent2>
      <a:srgbClr val="31B4E6"/>
    </a:accent2>
    <a:accent3>
      <a:srgbClr val="265991"/>
    </a:accent3>
    <a:accent4>
      <a:srgbClr val="7E40CC"/>
    </a:accent4>
    <a:accent5>
      <a:srgbClr val="B927E9"/>
    </a:accent5>
    <a:accent6>
      <a:srgbClr val="E833BF"/>
    </a:accent6>
    <a:hlink>
      <a:srgbClr val="2DA0F1"/>
    </a:hlink>
    <a:folHlink>
      <a:srgbClr val="7ED1E6"/>
    </a:folHlink>
  </a:clrScheme>
  <a:fontScheme name="Wisp">
    <a:majorFont>
      <a:latin typeface="Century Gothic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isp">
    <a:fillStyleLst>
      <a:solidFill>
        <a:schemeClr val="phClr"/>
      </a:solidFill>
      <a:solidFill>
        <a:schemeClr val="phClr">
          <a:tint val="70000"/>
          <a:lumMod val="104000"/>
        </a:schemeClr>
      </a:solidFill>
      <a:gradFill rotWithShape="1">
        <a:gsLst>
          <a:gs pos="0">
            <a:schemeClr val="phClr">
              <a:tint val="96000"/>
              <a:lumMod val="104000"/>
            </a:schemeClr>
          </a:gs>
          <a:gs pos="100000">
            <a:schemeClr val="phClr">
              <a:shade val="98000"/>
              <a:lumMod val="9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shade val="9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2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satMod val="92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3203</TotalTime>
  <Words>1184</Words>
  <Application>Microsoft Office PowerPoint</Application>
  <PresentationFormat>Произвольный</PresentationFormat>
  <Paragraphs>203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Candara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Ершова Валерия Александровна</dc:creator>
  <cp:lastModifiedBy>Филиппова Яна Сергеевна</cp:lastModifiedBy>
  <cp:revision>270</cp:revision>
  <cp:lastPrinted>2025-12-25T14:24:26Z</cp:lastPrinted>
  <dcterms:created xsi:type="dcterms:W3CDTF">2024-04-02T14:29:06Z</dcterms:created>
  <dcterms:modified xsi:type="dcterms:W3CDTF">2026-03-20T08:07:30Z</dcterms:modified>
</cp:coreProperties>
</file>