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3" autoAdjust="0"/>
    <p:restoredTop sz="94660"/>
  </p:normalViewPr>
  <p:slideViewPr>
    <p:cSldViewPr snapToGrid="0">
      <p:cViewPr varScale="1">
        <p:scale>
          <a:sx n="161" d="100"/>
          <a:sy n="161" d="100"/>
        </p:scale>
        <p:origin x="102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84855-E783-4300-B82E-1686AD1D7209}" type="datetimeFigureOut">
              <a:rPr lang="ru-RU" smtClean="0"/>
              <a:t>23.04.2026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C4494-6B2E-49A2-A162-B982BACA77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0655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84855-E783-4300-B82E-1686AD1D7209}" type="datetimeFigureOut">
              <a:rPr lang="ru-RU" smtClean="0"/>
              <a:t>23.04.2026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C4494-6B2E-49A2-A162-B982BACA77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76482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84855-E783-4300-B82E-1686AD1D7209}" type="datetimeFigureOut">
              <a:rPr lang="ru-RU" smtClean="0"/>
              <a:t>23.04.2026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C4494-6B2E-49A2-A162-B982BACA77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7965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84855-E783-4300-B82E-1686AD1D7209}" type="datetimeFigureOut">
              <a:rPr lang="ru-RU" smtClean="0"/>
              <a:t>23.04.2026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C4494-6B2E-49A2-A162-B982BACA77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2193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84855-E783-4300-B82E-1686AD1D7209}" type="datetimeFigureOut">
              <a:rPr lang="ru-RU" smtClean="0"/>
              <a:t>23.04.2026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C4494-6B2E-49A2-A162-B982BACA77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8365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84855-E783-4300-B82E-1686AD1D7209}" type="datetimeFigureOut">
              <a:rPr lang="ru-RU" smtClean="0"/>
              <a:t>23.04.2026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C4494-6B2E-49A2-A162-B982BACA77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7831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84855-E783-4300-B82E-1686AD1D7209}" type="datetimeFigureOut">
              <a:rPr lang="ru-RU" smtClean="0"/>
              <a:t>23.04.2026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C4494-6B2E-49A2-A162-B982BACA77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3010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84855-E783-4300-B82E-1686AD1D7209}" type="datetimeFigureOut">
              <a:rPr lang="ru-RU" smtClean="0"/>
              <a:t>23.04.2026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C4494-6B2E-49A2-A162-B982BACA77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1921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84855-E783-4300-B82E-1686AD1D7209}" type="datetimeFigureOut">
              <a:rPr lang="ru-RU" smtClean="0"/>
              <a:t>23.04.2026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C4494-6B2E-49A2-A162-B982BACA77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28339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84855-E783-4300-B82E-1686AD1D7209}" type="datetimeFigureOut">
              <a:rPr lang="ru-RU" smtClean="0"/>
              <a:t>23.04.2026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C4494-6B2E-49A2-A162-B982BACA77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833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84855-E783-4300-B82E-1686AD1D7209}" type="datetimeFigureOut">
              <a:rPr lang="ru-RU" smtClean="0"/>
              <a:t>23.04.2026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C4494-6B2E-49A2-A162-B982BACA77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3840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184855-E783-4300-B82E-1686AD1D7209}" type="datetimeFigureOut">
              <a:rPr lang="ru-RU" smtClean="0"/>
              <a:t>23.04.2026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AC4494-6B2E-49A2-A162-B982BACA77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8048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D:\РАБОТА!!!!!!!\Администрация\КОМАНДА 47\ЭЛЕМЕНТЫ ФС\паттерн\паттерн rgb.png">
            <a:extLst>
              <a:ext uri="{FF2B5EF4-FFF2-40B4-BE49-F238E27FC236}">
                <a16:creationId xmlns="" xmlns:a16="http://schemas.microsoft.com/office/drawing/2014/main" id="{D8B03CDF-9A19-7AF7-66C3-63EEA8DECD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10800000">
            <a:off x="6152649" y="0"/>
            <a:ext cx="6039351" cy="2768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0960" y="1445342"/>
            <a:ext cx="9523525" cy="3740190"/>
          </a:xfrm>
        </p:spPr>
        <p:txBody>
          <a:bodyPr>
            <a:normAutofit fontScale="90000"/>
          </a:bodyPr>
          <a:lstStyle/>
          <a:p>
            <a:r>
              <a:rPr lang="ru-RU" sz="3300" b="1" dirty="0" smtClean="0"/>
              <a:t/>
            </a:r>
            <a:br>
              <a:rPr lang="ru-RU" sz="3300" b="1" dirty="0" smtClean="0"/>
            </a:br>
            <a:r>
              <a:rPr lang="ru-RU" sz="4200" b="1" dirty="0" smtClean="0">
                <a:latin typeface="Gabriola" panose="04040605051002020D02" pitchFamily="82" charset="0"/>
              </a:rPr>
              <a:t>Обобщение практики возбуждения и рассмотрения</a:t>
            </a:r>
            <a:br>
              <a:rPr lang="ru-RU" sz="4200" b="1" dirty="0" smtClean="0">
                <a:latin typeface="Gabriola" panose="04040605051002020D02" pitchFamily="82" charset="0"/>
              </a:rPr>
            </a:br>
            <a:r>
              <a:rPr lang="ru-RU" sz="4200" b="1" dirty="0" smtClean="0">
                <a:latin typeface="Gabriola" panose="04040605051002020D02" pitchFamily="82" charset="0"/>
              </a:rPr>
              <a:t>Комитетом государственного строительного надзора</a:t>
            </a:r>
            <a:br>
              <a:rPr lang="ru-RU" sz="4200" b="1" dirty="0" smtClean="0">
                <a:latin typeface="Gabriola" panose="04040605051002020D02" pitchFamily="82" charset="0"/>
              </a:rPr>
            </a:br>
            <a:r>
              <a:rPr lang="ru-RU" sz="4200" b="1" dirty="0" smtClean="0">
                <a:latin typeface="Gabriola" panose="04040605051002020D02" pitchFamily="82" charset="0"/>
              </a:rPr>
              <a:t>и государственной экспертизы Ленинградской области</a:t>
            </a:r>
            <a:br>
              <a:rPr lang="ru-RU" sz="4200" b="1" dirty="0" smtClean="0">
                <a:latin typeface="Gabriola" panose="04040605051002020D02" pitchFamily="82" charset="0"/>
              </a:rPr>
            </a:br>
            <a:r>
              <a:rPr lang="ru-RU" sz="4200" b="1" dirty="0" smtClean="0">
                <a:latin typeface="Gabriola" panose="04040605051002020D02" pitchFamily="82" charset="0"/>
              </a:rPr>
              <a:t>дел об административных правонарушениях</a:t>
            </a:r>
            <a:br>
              <a:rPr lang="ru-RU" sz="4200" b="1" dirty="0" smtClean="0">
                <a:latin typeface="Gabriola" panose="04040605051002020D02" pitchFamily="82" charset="0"/>
              </a:rPr>
            </a:br>
            <a:r>
              <a:rPr lang="ru-RU" sz="4200" b="1" dirty="0" smtClean="0">
                <a:latin typeface="Gabriola" panose="04040605051002020D02" pitchFamily="82" charset="0"/>
              </a:rPr>
              <a:t>в сфере регионального государственного</a:t>
            </a:r>
            <a:br>
              <a:rPr lang="ru-RU" sz="4200" b="1" dirty="0" smtClean="0">
                <a:latin typeface="Gabriola" panose="04040605051002020D02" pitchFamily="82" charset="0"/>
              </a:rPr>
            </a:br>
            <a:r>
              <a:rPr lang="ru-RU" sz="4200" b="1" dirty="0" smtClean="0">
                <a:latin typeface="Gabriola" panose="04040605051002020D02" pitchFamily="82" charset="0"/>
              </a:rPr>
              <a:t>строительного надзора</a:t>
            </a:r>
            <a:br>
              <a:rPr lang="ru-RU" sz="4200" b="1" dirty="0" smtClean="0">
                <a:latin typeface="Gabriola" panose="04040605051002020D02" pitchFamily="82" charset="0"/>
              </a:rPr>
            </a:br>
            <a:r>
              <a:rPr lang="ru-RU" sz="4200" b="1" dirty="0" smtClean="0">
                <a:latin typeface="Gabriola" panose="04040605051002020D02" pitchFamily="82" charset="0"/>
              </a:rPr>
              <a:t>за 2025 год</a:t>
            </a:r>
            <a:endParaRPr lang="ru-RU" sz="4200" dirty="0">
              <a:latin typeface="Gabriola" panose="04040605051002020D02" pitchFamily="82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84031" y="5374312"/>
            <a:ext cx="9144000" cy="1274259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smtClean="0"/>
              <a:t>Митин </a:t>
            </a:r>
            <a:r>
              <a:rPr lang="ru-RU" b="1" dirty="0"/>
              <a:t>Максим Александрович</a:t>
            </a:r>
            <a:r>
              <a:rPr lang="ru-RU" dirty="0"/>
              <a:t>,</a:t>
            </a:r>
          </a:p>
          <a:p>
            <a:r>
              <a:rPr lang="ru-RU" dirty="0" err="1"/>
              <a:t>к.ю.н</a:t>
            </a:r>
            <a:r>
              <a:rPr lang="ru-RU" dirty="0"/>
              <a:t>., консультант административно-правового отдела</a:t>
            </a:r>
          </a:p>
          <a:p>
            <a:r>
              <a:rPr lang="ru-RU" dirty="0"/>
              <a:t>Комитета государственного строительного </a:t>
            </a:r>
            <a:r>
              <a:rPr lang="ru-RU" dirty="0" smtClean="0"/>
              <a:t>надзора</a:t>
            </a:r>
            <a:br>
              <a:rPr lang="ru-RU" dirty="0" smtClean="0"/>
            </a:br>
            <a:r>
              <a:rPr lang="ru-RU" dirty="0" smtClean="0"/>
              <a:t>и государственной </a:t>
            </a:r>
            <a:r>
              <a:rPr lang="ru-RU" dirty="0"/>
              <a:t>экспертизы Ленинградской области</a:t>
            </a:r>
          </a:p>
          <a:p>
            <a:endParaRPr lang="ru-RU" dirty="0"/>
          </a:p>
        </p:txBody>
      </p:sp>
      <p:pic>
        <p:nvPicPr>
          <p:cNvPr id="4" name="Picture 3" descr="D:\РАБОТА!!!!!!!\Администрация\КОМАНДА 47\ЭЛЕМЕНТЫ ФС\логотип\лого rgb.png">
            <a:extLst>
              <a:ext uri="{FF2B5EF4-FFF2-40B4-BE49-F238E27FC236}">
                <a16:creationId xmlns="" xmlns:a16="http://schemas.microsoft.com/office/drawing/2014/main" id="{2EA2A941-21F1-983F-C242-7C1A7438C9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14307" cy="1114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160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D:\РАБОТА!!!!!!!\Администрация\КОМАНДА 47\ЭЛЕМЕНТЫ ФС\паттерн\паттерн rgb.png">
            <a:extLst>
              <a:ext uri="{FF2B5EF4-FFF2-40B4-BE49-F238E27FC236}">
                <a16:creationId xmlns="" xmlns:a16="http://schemas.microsoft.com/office/drawing/2014/main" id="{D8B03CDF-9A19-7AF7-66C3-63EEA8DECD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10800000">
            <a:off x="6152649" y="0"/>
            <a:ext cx="6039351" cy="2768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384475"/>
            <a:ext cx="3854245" cy="3280041"/>
          </a:xfrm>
        </p:spPr>
        <p:txBody>
          <a:bodyPr>
            <a:normAutofit/>
          </a:bodyPr>
          <a:lstStyle/>
          <a:p>
            <a:r>
              <a:rPr lang="ru-RU" sz="3300" b="1" dirty="0" smtClean="0"/>
              <a:t/>
            </a:r>
            <a:br>
              <a:rPr lang="ru-RU" sz="3300" b="1" dirty="0" smtClean="0"/>
            </a:br>
            <a:endParaRPr lang="ru-RU" sz="4200" dirty="0">
              <a:latin typeface="Gabriola" panose="04040605051002020D02" pitchFamily="82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80708" y="3203348"/>
            <a:ext cx="11143882" cy="3038169"/>
          </a:xfrm>
        </p:spPr>
        <p:txBody>
          <a:bodyPr>
            <a:normAutofit/>
          </a:bodyPr>
          <a:lstStyle/>
          <a:p>
            <a:pPr lvl="0" algn="just"/>
            <a:r>
              <a:rPr lang="ru-RU" sz="2600" dirty="0" smtClean="0"/>
              <a:t>1. </a:t>
            </a:r>
            <a:r>
              <a:rPr lang="ru-RU" sz="2600" b="1" dirty="0" smtClean="0">
                <a:solidFill>
                  <a:srgbClr val="FF0000"/>
                </a:solidFill>
              </a:rPr>
              <a:t>Арбитражные </a:t>
            </a:r>
            <a:r>
              <a:rPr lang="ru-RU" sz="2600" b="1" dirty="0">
                <a:solidFill>
                  <a:srgbClr val="FF0000"/>
                </a:solidFill>
              </a:rPr>
              <a:t>суды</a:t>
            </a:r>
            <a:r>
              <a:rPr lang="ru-RU" sz="2600" dirty="0"/>
              <a:t> всех трех инстанций (первой, апелляционной и кассационной) согласились с правовой позицией Комитета – и </a:t>
            </a:r>
            <a:r>
              <a:rPr lang="ru-RU" sz="2600" b="1" dirty="0">
                <a:solidFill>
                  <a:srgbClr val="FF0000"/>
                </a:solidFill>
              </a:rPr>
              <a:t>признали законным привлечение застройщика к административной ответственности за ненадлежащий строительный контроль</a:t>
            </a:r>
            <a:r>
              <a:rPr lang="ru-RU" sz="2600" dirty="0"/>
              <a:t> вне зависимости от </a:t>
            </a:r>
            <a:r>
              <a:rPr lang="ru-RU" sz="2600" dirty="0" smtClean="0"/>
              <a:t>того, заключил </a:t>
            </a:r>
            <a:r>
              <a:rPr lang="ru-RU" sz="2600" dirty="0"/>
              <a:t>ли застройщик со сторонним лицом формальный договор </a:t>
            </a:r>
            <a:r>
              <a:rPr lang="ru-RU" sz="2600" dirty="0" smtClean="0"/>
              <a:t>о передаче</a:t>
            </a:r>
            <a:r>
              <a:rPr lang="ru-RU" sz="2600" dirty="0"/>
              <a:t> </a:t>
            </a:r>
            <a:r>
              <a:rPr lang="ru-RU" sz="2600" dirty="0" smtClean="0"/>
              <a:t>этому </a:t>
            </a:r>
            <a:r>
              <a:rPr lang="ru-RU" sz="2600" dirty="0"/>
              <a:t>стороннему лицу функций строительного </a:t>
            </a:r>
            <a:r>
              <a:rPr lang="ru-RU" sz="2600" dirty="0" smtClean="0"/>
              <a:t>контроля (см</a:t>
            </a:r>
            <a:r>
              <a:rPr lang="ru-RU" sz="2600" dirty="0"/>
              <a:t>. </a:t>
            </a:r>
            <a:r>
              <a:rPr lang="ru-RU" sz="2600" dirty="0" smtClean="0"/>
              <a:t>дело</a:t>
            </a:r>
            <a:br>
              <a:rPr lang="ru-RU" sz="2600" dirty="0" smtClean="0"/>
            </a:br>
            <a:r>
              <a:rPr lang="ru-RU" sz="2600" b="1" u="sng" dirty="0" smtClean="0">
                <a:solidFill>
                  <a:srgbClr val="FF0000"/>
                </a:solidFill>
              </a:rPr>
              <a:t>№ </a:t>
            </a:r>
            <a:r>
              <a:rPr lang="ru-RU" sz="2600" b="1" u="sng" dirty="0">
                <a:solidFill>
                  <a:srgbClr val="FF0000"/>
                </a:solidFill>
              </a:rPr>
              <a:t>А56-127664/2024</a:t>
            </a:r>
            <a:r>
              <a:rPr lang="ru-RU" sz="2600" dirty="0"/>
              <a:t>, возбужденное по заявлению ООО «</a:t>
            </a:r>
            <a:r>
              <a:rPr lang="ru-RU" sz="2600" dirty="0" err="1"/>
              <a:t>ПитерСтрой</a:t>
            </a:r>
            <a:r>
              <a:rPr lang="ru-RU" sz="2600" dirty="0"/>
              <a:t>»).</a:t>
            </a:r>
          </a:p>
          <a:p>
            <a:pPr lvl="0" algn="l"/>
            <a:endParaRPr lang="ru-RU" dirty="0"/>
          </a:p>
        </p:txBody>
      </p:sp>
      <p:pic>
        <p:nvPicPr>
          <p:cNvPr id="4" name="Picture 3" descr="D:\РАБОТА!!!!!!!\Администрация\КОМАНДА 47\ЭЛЕМЕНТЫ ФС\логотип\лого rgb.png">
            <a:extLst>
              <a:ext uri="{FF2B5EF4-FFF2-40B4-BE49-F238E27FC236}">
                <a16:creationId xmlns="" xmlns:a16="http://schemas.microsoft.com/office/drawing/2014/main" id="{2EA2A941-21F1-983F-C242-7C1A7438C9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14307" cy="1114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0509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D:\РАБОТА!!!!!!!\Администрация\КОМАНДА 47\ЭЛЕМЕНТЫ ФС\паттерн\паттерн rgb.png">
            <a:extLst>
              <a:ext uri="{FF2B5EF4-FFF2-40B4-BE49-F238E27FC236}">
                <a16:creationId xmlns="" xmlns:a16="http://schemas.microsoft.com/office/drawing/2014/main" id="{D8B03CDF-9A19-7AF7-66C3-63EEA8DECD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10800000">
            <a:off x="6152649" y="0"/>
            <a:ext cx="6039351" cy="2768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384475"/>
            <a:ext cx="3854245" cy="3280041"/>
          </a:xfrm>
        </p:spPr>
        <p:txBody>
          <a:bodyPr>
            <a:normAutofit/>
          </a:bodyPr>
          <a:lstStyle/>
          <a:p>
            <a:r>
              <a:rPr lang="ru-RU" sz="3300" b="1" dirty="0" smtClean="0"/>
              <a:t/>
            </a:r>
            <a:br>
              <a:rPr lang="ru-RU" sz="3300" b="1" dirty="0" smtClean="0"/>
            </a:br>
            <a:endParaRPr lang="ru-RU" sz="4200" dirty="0">
              <a:latin typeface="Gabriola" panose="04040605051002020D02" pitchFamily="82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80708" y="3203348"/>
            <a:ext cx="11143882" cy="3038169"/>
          </a:xfrm>
        </p:spPr>
        <p:txBody>
          <a:bodyPr>
            <a:normAutofit fontScale="85000" lnSpcReduction="10000"/>
          </a:bodyPr>
          <a:lstStyle/>
          <a:p>
            <a:pPr lvl="0" algn="just"/>
            <a:r>
              <a:rPr lang="ru-RU" sz="3100" dirty="0"/>
              <a:t>2</a:t>
            </a:r>
            <a:r>
              <a:rPr lang="ru-RU" sz="3100" dirty="0" smtClean="0"/>
              <a:t>. </a:t>
            </a:r>
            <a:r>
              <a:rPr lang="ru-RU" sz="3100" b="1" dirty="0">
                <a:solidFill>
                  <a:srgbClr val="FF0000"/>
                </a:solidFill>
              </a:rPr>
              <a:t>Арбитражный суд</a:t>
            </a:r>
            <a:r>
              <a:rPr lang="ru-RU" sz="3100" dirty="0"/>
              <a:t> первой инстанции </a:t>
            </a:r>
            <a:r>
              <a:rPr lang="ru-RU" sz="3100" b="1" dirty="0">
                <a:solidFill>
                  <a:srgbClr val="FF0000"/>
                </a:solidFill>
              </a:rPr>
              <a:t>признал правомерность и обоснованность возбуждения Комитетом дел</a:t>
            </a:r>
            <a:r>
              <a:rPr lang="ru-RU" sz="3100" dirty="0"/>
              <a:t> об административных </a:t>
            </a:r>
            <a:r>
              <a:rPr lang="ru-RU" sz="3100" dirty="0" smtClean="0"/>
              <a:t>правонарушениях </a:t>
            </a:r>
            <a:r>
              <a:rPr lang="ru-RU" sz="3100" b="1" dirty="0" smtClean="0">
                <a:solidFill>
                  <a:srgbClr val="FF0000"/>
                </a:solidFill>
              </a:rPr>
              <a:t>за </a:t>
            </a:r>
            <a:r>
              <a:rPr lang="ru-RU" sz="3100" b="1" dirty="0">
                <a:solidFill>
                  <a:srgbClr val="FF0000"/>
                </a:solidFill>
              </a:rPr>
              <a:t>невыполнение или несвоевременное выполнение предписаний</a:t>
            </a:r>
            <a:r>
              <a:rPr lang="ru-RU" sz="3100" dirty="0"/>
              <a:t> </a:t>
            </a:r>
            <a:r>
              <a:rPr lang="ru-RU" sz="3100" dirty="0" smtClean="0"/>
              <a:t>инспекторов Комитета </a:t>
            </a:r>
            <a:r>
              <a:rPr lang="ru-RU" sz="3100" b="1" dirty="0" smtClean="0">
                <a:solidFill>
                  <a:srgbClr val="FF0000"/>
                </a:solidFill>
              </a:rPr>
              <a:t>даже в </a:t>
            </a:r>
            <a:r>
              <a:rPr lang="ru-RU" sz="3100" b="1" dirty="0">
                <a:solidFill>
                  <a:srgbClr val="FF0000"/>
                </a:solidFill>
              </a:rPr>
              <a:t>тех </a:t>
            </a:r>
            <a:r>
              <a:rPr lang="ru-RU" sz="3100" b="1" dirty="0" smtClean="0">
                <a:solidFill>
                  <a:srgbClr val="FF0000"/>
                </a:solidFill>
              </a:rPr>
              <a:t>случаях, когда извещения</a:t>
            </a: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>о</a:t>
            </a:r>
            <a:r>
              <a:rPr lang="ru-RU" sz="3100" dirty="0"/>
              <a:t> </a:t>
            </a:r>
            <a:r>
              <a:rPr lang="ru-RU" sz="3100" dirty="0" smtClean="0"/>
              <a:t>выполнении </a:t>
            </a:r>
            <a:r>
              <a:rPr lang="ru-RU" sz="3100" dirty="0"/>
              <a:t>предписаний Комитета </a:t>
            </a:r>
            <a:r>
              <a:rPr lang="ru-RU" sz="3100" b="1" dirty="0" smtClean="0">
                <a:solidFill>
                  <a:srgbClr val="FF0000"/>
                </a:solidFill>
              </a:rPr>
              <a:t>направлялись в Комитет</a:t>
            </a:r>
            <a:r>
              <a:rPr lang="ru-RU" sz="3100" b="1" dirty="0">
                <a:solidFill>
                  <a:srgbClr val="FF0000"/>
                </a:solidFill>
              </a:rPr>
              <a:t> </a:t>
            </a:r>
            <a:r>
              <a:rPr lang="ru-RU" sz="3100" b="1" dirty="0" smtClean="0">
                <a:solidFill>
                  <a:srgbClr val="FF0000"/>
                </a:solidFill>
              </a:rPr>
              <a:t>после истечения сроков</a:t>
            </a:r>
            <a:r>
              <a:rPr lang="ru-RU" sz="3100" dirty="0"/>
              <a:t>, </a:t>
            </a:r>
            <a:r>
              <a:rPr lang="ru-RU" sz="3100" dirty="0"/>
              <a:t> </a:t>
            </a:r>
            <a:r>
              <a:rPr lang="ru-RU" sz="3100" dirty="0" smtClean="0"/>
              <a:t>установленных  для </a:t>
            </a:r>
            <a:r>
              <a:rPr lang="ru-RU" sz="3100" dirty="0"/>
              <a:t>выполнения </a:t>
            </a:r>
            <a:r>
              <a:rPr lang="ru-RU" sz="3100" dirty="0" smtClean="0"/>
              <a:t>предписаний</a:t>
            </a:r>
          </a:p>
          <a:p>
            <a:pPr lvl="0" algn="just"/>
            <a:r>
              <a:rPr lang="ru-RU" sz="3100" dirty="0" smtClean="0"/>
              <a:t>(см</a:t>
            </a:r>
            <a:r>
              <a:rPr lang="ru-RU" sz="3100" dirty="0"/>
              <a:t>. дела </a:t>
            </a:r>
            <a:r>
              <a:rPr lang="ru-RU" sz="3100" dirty="0" smtClean="0"/>
              <a:t>№№ </a:t>
            </a:r>
            <a:r>
              <a:rPr lang="ru-RU" sz="3100" b="1" u="sng" dirty="0" smtClean="0">
                <a:solidFill>
                  <a:srgbClr val="FF0000"/>
                </a:solidFill>
              </a:rPr>
              <a:t>А56-120916/2024</a:t>
            </a:r>
            <a:r>
              <a:rPr lang="ru-RU" sz="3100" dirty="0"/>
              <a:t>, </a:t>
            </a:r>
            <a:r>
              <a:rPr lang="ru-RU" sz="3100" b="1" u="sng" dirty="0">
                <a:solidFill>
                  <a:srgbClr val="FF0000"/>
                </a:solidFill>
              </a:rPr>
              <a:t>А56-1097/2025</a:t>
            </a:r>
            <a:r>
              <a:rPr lang="ru-RU" sz="3100" dirty="0"/>
              <a:t>, </a:t>
            </a:r>
            <a:r>
              <a:rPr lang="ru-RU" sz="3100" b="1" u="sng" dirty="0" smtClean="0">
                <a:solidFill>
                  <a:srgbClr val="FF0000"/>
                </a:solidFill>
              </a:rPr>
              <a:t>А56-3952/2025</a:t>
            </a:r>
            <a:r>
              <a:rPr lang="ru-RU" sz="3100" dirty="0" smtClean="0"/>
              <a:t>,</a:t>
            </a:r>
            <a:br>
              <a:rPr lang="ru-RU" sz="3100" dirty="0" smtClean="0"/>
            </a:br>
            <a:r>
              <a:rPr lang="ru-RU" sz="3100" b="1" u="sng" dirty="0" smtClean="0">
                <a:solidFill>
                  <a:srgbClr val="FF0000"/>
                </a:solidFill>
              </a:rPr>
              <a:t>А56-64837/2025</a:t>
            </a:r>
            <a:r>
              <a:rPr lang="ru-RU" sz="3100" dirty="0"/>
              <a:t>, </a:t>
            </a:r>
            <a:r>
              <a:rPr lang="ru-RU" sz="3100" b="1" u="sng" dirty="0" smtClean="0">
                <a:solidFill>
                  <a:srgbClr val="FF0000"/>
                </a:solidFill>
              </a:rPr>
              <a:t>А56-97834/2025</a:t>
            </a:r>
            <a:r>
              <a:rPr lang="ru-RU" sz="3100" dirty="0" smtClean="0"/>
              <a:t>, </a:t>
            </a:r>
            <a:r>
              <a:rPr lang="ru-RU" sz="3100" b="1" u="sng" dirty="0" smtClean="0">
                <a:solidFill>
                  <a:srgbClr val="FF0000"/>
                </a:solidFill>
              </a:rPr>
              <a:t>А56-106369/2025</a:t>
            </a:r>
            <a:r>
              <a:rPr lang="ru-RU" sz="3100" dirty="0"/>
              <a:t>, </a:t>
            </a:r>
            <a:r>
              <a:rPr lang="ru-RU" sz="3100" b="1" u="sng" dirty="0">
                <a:solidFill>
                  <a:srgbClr val="FF0000"/>
                </a:solidFill>
              </a:rPr>
              <a:t>А56-106370/2025</a:t>
            </a:r>
            <a:r>
              <a:rPr lang="ru-RU" sz="3100" dirty="0"/>
              <a:t>).</a:t>
            </a:r>
          </a:p>
          <a:p>
            <a:pPr lvl="0" algn="l"/>
            <a:endParaRPr lang="ru-RU" dirty="0"/>
          </a:p>
        </p:txBody>
      </p:sp>
      <p:pic>
        <p:nvPicPr>
          <p:cNvPr id="4" name="Picture 3" descr="D:\РАБОТА!!!!!!!\Администрация\КОМАНДА 47\ЭЛЕМЕНТЫ ФС\логотип\лого rgb.png">
            <a:extLst>
              <a:ext uri="{FF2B5EF4-FFF2-40B4-BE49-F238E27FC236}">
                <a16:creationId xmlns="" xmlns:a16="http://schemas.microsoft.com/office/drawing/2014/main" id="{2EA2A941-21F1-983F-C242-7C1A7438C9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14307" cy="1114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7663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D:\РАБОТА!!!!!!!\Администрация\КОМАНДА 47\ЭЛЕМЕНТЫ ФС\паттерн\паттерн rgb.png">
            <a:extLst>
              <a:ext uri="{FF2B5EF4-FFF2-40B4-BE49-F238E27FC236}">
                <a16:creationId xmlns="" xmlns:a16="http://schemas.microsoft.com/office/drawing/2014/main" id="{D8B03CDF-9A19-7AF7-66C3-63EEA8DECD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10800000">
            <a:off x="6152649" y="0"/>
            <a:ext cx="6039351" cy="2768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384475"/>
            <a:ext cx="3854245" cy="3280041"/>
          </a:xfrm>
        </p:spPr>
        <p:txBody>
          <a:bodyPr>
            <a:normAutofit/>
          </a:bodyPr>
          <a:lstStyle/>
          <a:p>
            <a:r>
              <a:rPr lang="ru-RU" sz="3300" b="1" dirty="0" smtClean="0"/>
              <a:t/>
            </a:r>
            <a:br>
              <a:rPr lang="ru-RU" sz="3300" b="1" dirty="0" smtClean="0"/>
            </a:br>
            <a:endParaRPr lang="ru-RU" sz="4200" dirty="0">
              <a:latin typeface="Gabriola" panose="04040605051002020D02" pitchFamily="82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80708" y="2979174"/>
            <a:ext cx="11143882" cy="3427524"/>
          </a:xfrm>
        </p:spPr>
        <p:txBody>
          <a:bodyPr>
            <a:normAutofit/>
          </a:bodyPr>
          <a:lstStyle/>
          <a:p>
            <a:pPr lvl="0" algn="just"/>
            <a:r>
              <a:rPr lang="ru-RU" sz="2600" dirty="0" smtClean="0"/>
              <a:t>3. </a:t>
            </a:r>
            <a:r>
              <a:rPr lang="ru-RU" sz="2600" b="1" dirty="0" smtClean="0">
                <a:solidFill>
                  <a:srgbClr val="FF0000"/>
                </a:solidFill>
              </a:rPr>
              <a:t>Арбитражный </a:t>
            </a:r>
            <a:r>
              <a:rPr lang="ru-RU" sz="2600" b="1" dirty="0">
                <a:solidFill>
                  <a:srgbClr val="FF0000"/>
                </a:solidFill>
              </a:rPr>
              <a:t>суд</a:t>
            </a:r>
            <a:r>
              <a:rPr lang="ru-RU" sz="2600" dirty="0"/>
              <a:t> </a:t>
            </a:r>
            <a:r>
              <a:rPr lang="ru-RU" sz="2600" dirty="0" smtClean="0"/>
              <a:t>апелляционной </a:t>
            </a:r>
            <a:r>
              <a:rPr lang="ru-RU" sz="2600" dirty="0"/>
              <a:t>инстанции </a:t>
            </a:r>
            <a:r>
              <a:rPr lang="ru-RU" sz="2600" b="1" dirty="0">
                <a:solidFill>
                  <a:srgbClr val="FF0000"/>
                </a:solidFill>
              </a:rPr>
              <a:t>согласился с позицией Комитета о </a:t>
            </a:r>
            <a:r>
              <a:rPr lang="ru-RU" sz="2600" b="1" dirty="0" smtClean="0">
                <a:solidFill>
                  <a:srgbClr val="FF0000"/>
                </a:solidFill>
              </a:rPr>
              <a:t>том, </a:t>
            </a:r>
            <a:r>
              <a:rPr lang="ru-RU" sz="2600" b="1" dirty="0">
                <a:solidFill>
                  <a:srgbClr val="FF0000"/>
                </a:solidFill>
              </a:rPr>
              <a:t>что нарушения в сфере строительства</a:t>
            </a:r>
            <a:r>
              <a:rPr lang="ru-RU" sz="2600" dirty="0"/>
              <a:t> или реконструкции объектов капитального строительства </a:t>
            </a:r>
            <a:r>
              <a:rPr lang="ru-RU" sz="2600" b="1" dirty="0">
                <a:solidFill>
                  <a:srgbClr val="FF0000"/>
                </a:solidFill>
              </a:rPr>
              <a:t>не </a:t>
            </a:r>
            <a:r>
              <a:rPr lang="ru-RU" sz="2600" b="1" dirty="0" smtClean="0">
                <a:solidFill>
                  <a:srgbClr val="FF0000"/>
                </a:solidFill>
              </a:rPr>
              <a:t>являются малозначительными и</a:t>
            </a:r>
            <a:r>
              <a:rPr lang="ru-RU" sz="2600" dirty="0"/>
              <a:t>, соответственно</a:t>
            </a:r>
            <a:r>
              <a:rPr lang="ru-RU" sz="2600" dirty="0" smtClean="0"/>
              <a:t>, </a:t>
            </a:r>
            <a:r>
              <a:rPr lang="ru-RU" sz="2600" dirty="0"/>
              <a:t>к </a:t>
            </a:r>
            <a:r>
              <a:rPr lang="ru-RU" sz="2600" dirty="0" smtClean="0"/>
              <a:t>этим</a:t>
            </a:r>
            <a:r>
              <a:rPr lang="ru-RU" sz="2600" dirty="0"/>
              <a:t> </a:t>
            </a:r>
            <a:r>
              <a:rPr lang="ru-RU" sz="2600" dirty="0" smtClean="0"/>
              <a:t>нарушениям </a:t>
            </a:r>
            <a:r>
              <a:rPr lang="ru-RU" sz="2600" b="1" dirty="0" smtClean="0">
                <a:solidFill>
                  <a:srgbClr val="FF0000"/>
                </a:solidFill>
              </a:rPr>
              <a:t>не применяется статья </a:t>
            </a:r>
            <a:r>
              <a:rPr lang="ru-RU" sz="2600" b="1" dirty="0">
                <a:solidFill>
                  <a:srgbClr val="FF0000"/>
                </a:solidFill>
              </a:rPr>
              <a:t>2.9 КоАП </a:t>
            </a:r>
            <a:r>
              <a:rPr lang="ru-RU" sz="2600" b="1" dirty="0" smtClean="0">
                <a:solidFill>
                  <a:srgbClr val="FF0000"/>
                </a:solidFill>
              </a:rPr>
              <a:t>РФ</a:t>
            </a:r>
            <a:r>
              <a:rPr lang="ru-RU" sz="2600" dirty="0"/>
              <a:t/>
            </a:r>
            <a:br>
              <a:rPr lang="ru-RU" sz="2600" dirty="0"/>
            </a:br>
            <a:r>
              <a:rPr lang="ru-RU" sz="2600" dirty="0" smtClean="0"/>
              <a:t>(об освобождении от </a:t>
            </a:r>
            <a:r>
              <a:rPr lang="ru-RU" sz="2600" dirty="0"/>
              <a:t>административной ответственности по причине малозначительности </a:t>
            </a:r>
            <a:r>
              <a:rPr lang="ru-RU" sz="2600" dirty="0" smtClean="0"/>
              <a:t>совершенного административного </a:t>
            </a:r>
            <a:r>
              <a:rPr lang="ru-RU" sz="2600" dirty="0"/>
              <a:t>правонарушения</a:t>
            </a:r>
            <a:r>
              <a:rPr lang="ru-RU" sz="2600" dirty="0" smtClean="0"/>
              <a:t>)</a:t>
            </a:r>
          </a:p>
          <a:p>
            <a:pPr lvl="0" algn="just"/>
            <a:r>
              <a:rPr lang="ru-RU" sz="2600" dirty="0"/>
              <a:t>(см. </a:t>
            </a:r>
            <a:r>
              <a:rPr lang="ru-RU" sz="2600" dirty="0" smtClean="0"/>
              <a:t>дело </a:t>
            </a:r>
            <a:r>
              <a:rPr lang="ru-RU" sz="2600" b="1" u="sng" dirty="0">
                <a:solidFill>
                  <a:srgbClr val="FF0000"/>
                </a:solidFill>
              </a:rPr>
              <a:t>№ А56-106361/2025</a:t>
            </a:r>
            <a:r>
              <a:rPr lang="ru-RU" sz="2600" dirty="0"/>
              <a:t>, возбужденное по заявлению Комитета</a:t>
            </a:r>
            <a:br>
              <a:rPr lang="ru-RU" sz="2600" dirty="0"/>
            </a:br>
            <a:r>
              <a:rPr lang="ru-RU" sz="2600" dirty="0"/>
              <a:t>в отношении ООО «Специализированный застройщик «ИМСА»</a:t>
            </a:r>
            <a:r>
              <a:rPr lang="ru-RU" sz="2600" dirty="0" smtClean="0"/>
              <a:t>).</a:t>
            </a:r>
            <a:endParaRPr lang="ru-RU" sz="2600" dirty="0"/>
          </a:p>
          <a:p>
            <a:pPr lvl="0" algn="l"/>
            <a:endParaRPr lang="ru-RU" dirty="0"/>
          </a:p>
        </p:txBody>
      </p:sp>
      <p:pic>
        <p:nvPicPr>
          <p:cNvPr id="4" name="Picture 3" descr="D:\РАБОТА!!!!!!!\Администрация\КОМАНДА 47\ЭЛЕМЕНТЫ ФС\логотип\лого rgb.png">
            <a:extLst>
              <a:ext uri="{FF2B5EF4-FFF2-40B4-BE49-F238E27FC236}">
                <a16:creationId xmlns="" xmlns:a16="http://schemas.microsoft.com/office/drawing/2014/main" id="{2EA2A941-21F1-983F-C242-7C1A7438C9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14307" cy="1114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6458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D:\РАБОТА!!!!!!!\Администрация\КОМАНДА 47\ЭЛЕМЕНТЫ ФС\паттерн\паттерн rgb.png">
            <a:extLst>
              <a:ext uri="{FF2B5EF4-FFF2-40B4-BE49-F238E27FC236}">
                <a16:creationId xmlns="" xmlns:a16="http://schemas.microsoft.com/office/drawing/2014/main" id="{D8B03CDF-9A19-7AF7-66C3-63EEA8DECD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10800000">
            <a:off x="6152649" y="0"/>
            <a:ext cx="6039351" cy="2768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384475"/>
            <a:ext cx="3854245" cy="3280041"/>
          </a:xfrm>
        </p:spPr>
        <p:txBody>
          <a:bodyPr>
            <a:normAutofit/>
          </a:bodyPr>
          <a:lstStyle/>
          <a:p>
            <a:r>
              <a:rPr lang="ru-RU" sz="3000" b="1" dirty="0" smtClean="0">
                <a:latin typeface="Gabriola" panose="04040605051002020D02" pitchFamily="82" charset="0"/>
              </a:rPr>
              <a:t>Производство</a:t>
            </a:r>
            <a:br>
              <a:rPr lang="ru-RU" sz="3000" b="1" dirty="0" smtClean="0">
                <a:latin typeface="Gabriola" panose="04040605051002020D02" pitchFamily="82" charset="0"/>
              </a:rPr>
            </a:br>
            <a:r>
              <a:rPr lang="ru-RU" sz="3000" b="1" dirty="0" smtClean="0">
                <a:latin typeface="Gabriola" panose="04040605051002020D02" pitchFamily="82" charset="0"/>
              </a:rPr>
              <a:t>по </a:t>
            </a:r>
            <a:r>
              <a:rPr lang="ru-RU" sz="3000" b="1" dirty="0">
                <a:latin typeface="Gabriola" panose="04040605051002020D02" pitchFamily="82" charset="0"/>
              </a:rPr>
              <a:t>делу об административном правонарушении состоит</a:t>
            </a:r>
            <a:br>
              <a:rPr lang="ru-RU" sz="3000" b="1" dirty="0">
                <a:latin typeface="Gabriola" panose="04040605051002020D02" pitchFamily="82" charset="0"/>
              </a:rPr>
            </a:br>
            <a:r>
              <a:rPr lang="ru-RU" sz="3000" b="1" dirty="0">
                <a:latin typeface="Gabriola" panose="04040605051002020D02" pitchFamily="82" charset="0"/>
              </a:rPr>
              <a:t>из трех этапов:</a:t>
            </a:r>
            <a:r>
              <a:rPr lang="ru-RU" sz="3000" dirty="0">
                <a:latin typeface="Gabriola" panose="04040605051002020D02" pitchFamily="82" charset="0"/>
              </a:rPr>
              <a:t/>
            </a:r>
            <a:br>
              <a:rPr lang="ru-RU" sz="3000" dirty="0">
                <a:latin typeface="Gabriola" panose="04040605051002020D02" pitchFamily="82" charset="0"/>
              </a:rPr>
            </a:br>
            <a:r>
              <a:rPr lang="ru-RU" sz="3300" b="1" dirty="0" smtClean="0"/>
              <a:t/>
            </a:r>
            <a:br>
              <a:rPr lang="ru-RU" sz="3300" b="1" dirty="0" smtClean="0"/>
            </a:br>
            <a:endParaRPr lang="ru-RU" sz="4200" dirty="0">
              <a:latin typeface="Gabriola" panose="04040605051002020D02" pitchFamily="82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27238" y="3280042"/>
            <a:ext cx="8636654" cy="3256443"/>
          </a:xfrm>
        </p:spPr>
        <p:txBody>
          <a:bodyPr>
            <a:normAutofit/>
          </a:bodyPr>
          <a:lstStyle/>
          <a:p>
            <a:pPr marL="457200" lvl="0" indent="-457200" algn="l">
              <a:buFont typeface="+mj-lt"/>
              <a:buAutoNum type="arabicParenR"/>
            </a:pPr>
            <a:r>
              <a:rPr lang="ru-RU" dirty="0"/>
              <a:t>возбуждение дела об </a:t>
            </a:r>
            <a:r>
              <a:rPr lang="ru-RU" dirty="0" smtClean="0"/>
              <a:t>административном правонарушении</a:t>
            </a:r>
            <a:r>
              <a:rPr lang="ru-RU" dirty="0"/>
              <a:t>;</a:t>
            </a:r>
          </a:p>
          <a:p>
            <a:pPr marL="457200" lvl="0" indent="-457200" algn="l">
              <a:buFont typeface="+mj-lt"/>
              <a:buAutoNum type="arabicParenR"/>
            </a:pPr>
            <a:endParaRPr lang="ru-RU" dirty="0" smtClean="0"/>
          </a:p>
          <a:p>
            <a:pPr marL="457200" lvl="0" indent="-457200" algn="l">
              <a:buFont typeface="+mj-lt"/>
              <a:buAutoNum type="arabicParenR"/>
            </a:pPr>
            <a:r>
              <a:rPr lang="ru-RU" dirty="0" smtClean="0"/>
              <a:t>рассмотрение </a:t>
            </a:r>
            <a:r>
              <a:rPr lang="ru-RU" dirty="0"/>
              <a:t>дела об административном правонарушении;</a:t>
            </a:r>
          </a:p>
          <a:p>
            <a:pPr marL="457200" indent="-457200" algn="l">
              <a:buFont typeface="+mj-lt"/>
              <a:buAutoNum type="arabicParenR"/>
            </a:pPr>
            <a:endParaRPr lang="ru-RU" dirty="0" smtClean="0"/>
          </a:p>
          <a:p>
            <a:pPr marL="457200" indent="-457200" algn="l">
              <a:buFont typeface="+mj-lt"/>
              <a:buAutoNum type="arabicParenR"/>
            </a:pPr>
            <a:r>
              <a:rPr lang="ru-RU" dirty="0" smtClean="0"/>
              <a:t>исполнение </a:t>
            </a:r>
            <a:r>
              <a:rPr lang="ru-RU" dirty="0"/>
              <a:t>административного </a:t>
            </a:r>
            <a:r>
              <a:rPr lang="ru-RU" dirty="0" smtClean="0"/>
              <a:t>наказания,</a:t>
            </a:r>
            <a:br>
              <a:rPr lang="ru-RU" dirty="0" smtClean="0"/>
            </a:br>
            <a:r>
              <a:rPr lang="ru-RU" dirty="0" smtClean="0"/>
              <a:t>назначенного </a:t>
            </a:r>
            <a:r>
              <a:rPr lang="ru-RU" dirty="0"/>
              <a:t>(</a:t>
            </a:r>
            <a:r>
              <a:rPr lang="ru-RU" dirty="0" smtClean="0"/>
              <a:t>наложенного) в </a:t>
            </a:r>
            <a:r>
              <a:rPr lang="ru-RU" dirty="0"/>
              <a:t>результате </a:t>
            </a:r>
            <a:r>
              <a:rPr lang="ru-RU" dirty="0" smtClean="0"/>
              <a:t>рассмотрения</a:t>
            </a:r>
            <a:br>
              <a:rPr lang="ru-RU" dirty="0" smtClean="0"/>
            </a:br>
            <a:r>
              <a:rPr lang="ru-RU" dirty="0" smtClean="0"/>
              <a:t>дела </a:t>
            </a:r>
            <a:r>
              <a:rPr lang="ru-RU" dirty="0"/>
              <a:t>об административном правонарушении.</a:t>
            </a:r>
            <a:endParaRPr lang="ru-RU" dirty="0"/>
          </a:p>
        </p:txBody>
      </p:sp>
      <p:pic>
        <p:nvPicPr>
          <p:cNvPr id="4" name="Picture 3" descr="D:\РАБОТА!!!!!!!\Администрация\КОМАНДА 47\ЭЛЕМЕНТЫ ФС\логотип\лого rgb.png">
            <a:extLst>
              <a:ext uri="{FF2B5EF4-FFF2-40B4-BE49-F238E27FC236}">
                <a16:creationId xmlns="" xmlns:a16="http://schemas.microsoft.com/office/drawing/2014/main" id="{2EA2A941-21F1-983F-C242-7C1A7438C9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14307" cy="1114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7135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D:\РАБОТА!!!!!!!\Администрация\КОМАНДА 47\ЭЛЕМЕНТЫ ФС\паттерн\паттерн rgb.png">
            <a:extLst>
              <a:ext uri="{FF2B5EF4-FFF2-40B4-BE49-F238E27FC236}">
                <a16:creationId xmlns="" xmlns:a16="http://schemas.microsoft.com/office/drawing/2014/main" id="{D8B03CDF-9A19-7AF7-66C3-63EEA8DECD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10800000">
            <a:off x="6152649" y="0"/>
            <a:ext cx="6039351" cy="2768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384475"/>
            <a:ext cx="3854245" cy="3280041"/>
          </a:xfrm>
        </p:spPr>
        <p:txBody>
          <a:bodyPr>
            <a:normAutofit/>
          </a:bodyPr>
          <a:lstStyle/>
          <a:p>
            <a:r>
              <a:rPr lang="ru-RU" sz="3300" b="1" dirty="0" smtClean="0"/>
              <a:t/>
            </a:r>
            <a:br>
              <a:rPr lang="ru-RU" sz="3300" b="1" dirty="0" smtClean="0"/>
            </a:br>
            <a:endParaRPr lang="ru-RU" sz="4200" dirty="0">
              <a:latin typeface="Gabriola" panose="04040605051002020D02" pitchFamily="82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20011" y="3498316"/>
            <a:ext cx="11143882" cy="3038169"/>
          </a:xfrm>
        </p:spPr>
        <p:txBody>
          <a:bodyPr>
            <a:normAutofit/>
          </a:bodyPr>
          <a:lstStyle/>
          <a:p>
            <a:r>
              <a:rPr lang="ru-RU" dirty="0"/>
              <a:t>Возбуждение дел об административных правонарушениях </a:t>
            </a:r>
            <a:r>
              <a:rPr lang="ru-RU" dirty="0" smtClean="0"/>
              <a:t>– это</a:t>
            </a:r>
            <a:r>
              <a:rPr lang="ru-RU" dirty="0"/>
              <a:t>, по сути, </a:t>
            </a:r>
            <a:r>
              <a:rPr lang="ru-RU" u="sng" dirty="0"/>
              <a:t>предъявление «административных </a:t>
            </a:r>
            <a:r>
              <a:rPr lang="ru-RU" u="sng" dirty="0" smtClean="0"/>
              <a:t>обвинений»</a:t>
            </a:r>
            <a:r>
              <a:rPr lang="ru-RU" dirty="0" smtClean="0"/>
              <a:t>.</a:t>
            </a:r>
            <a:endParaRPr lang="ru-RU" dirty="0"/>
          </a:p>
          <a:p>
            <a:pPr lvl="0" algn="l"/>
            <a:endParaRPr lang="ru-RU" dirty="0"/>
          </a:p>
        </p:txBody>
      </p:sp>
      <p:pic>
        <p:nvPicPr>
          <p:cNvPr id="4" name="Picture 3" descr="D:\РАБОТА!!!!!!!\Администрация\КОМАНДА 47\ЭЛЕМЕНТЫ ФС\логотип\лого rgb.png">
            <a:extLst>
              <a:ext uri="{FF2B5EF4-FFF2-40B4-BE49-F238E27FC236}">
                <a16:creationId xmlns="" xmlns:a16="http://schemas.microsoft.com/office/drawing/2014/main" id="{2EA2A941-21F1-983F-C242-7C1A7438C9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14307" cy="1114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5218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D:\РАБОТА!!!!!!!\Администрация\КОМАНДА 47\ЭЛЕМЕНТЫ ФС\паттерн\паттерн rgb.png">
            <a:extLst>
              <a:ext uri="{FF2B5EF4-FFF2-40B4-BE49-F238E27FC236}">
                <a16:creationId xmlns="" xmlns:a16="http://schemas.microsoft.com/office/drawing/2014/main" id="{D8B03CDF-9A19-7AF7-66C3-63EEA8DECD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10800000">
            <a:off x="6152649" y="0"/>
            <a:ext cx="6039351" cy="2768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384475"/>
            <a:ext cx="3854245" cy="3280041"/>
          </a:xfrm>
        </p:spPr>
        <p:txBody>
          <a:bodyPr>
            <a:normAutofit/>
          </a:bodyPr>
          <a:lstStyle/>
          <a:p>
            <a:r>
              <a:rPr lang="ru-RU" sz="3300" b="1" dirty="0" smtClean="0"/>
              <a:t/>
            </a:r>
            <a:br>
              <a:rPr lang="ru-RU" sz="3300" b="1" dirty="0" smtClean="0"/>
            </a:br>
            <a:endParaRPr lang="ru-RU" sz="4200" dirty="0">
              <a:latin typeface="Gabriola" panose="04040605051002020D02" pitchFamily="82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20011" y="2619314"/>
            <a:ext cx="11143882" cy="3917171"/>
          </a:xfrm>
        </p:spPr>
        <p:txBody>
          <a:bodyPr>
            <a:normAutofit/>
          </a:bodyPr>
          <a:lstStyle/>
          <a:p>
            <a:r>
              <a:rPr lang="ru-RU" dirty="0"/>
              <a:t>Рассмотрение дел об административных правонарушениях – это </a:t>
            </a:r>
            <a:r>
              <a:rPr lang="ru-RU" u="sng" dirty="0"/>
              <a:t>установление</a:t>
            </a:r>
            <a:r>
              <a:rPr lang="ru-RU" dirty="0"/>
              <a:t> другими уполномоченными должностными лицами </a:t>
            </a:r>
            <a:r>
              <a:rPr lang="ru-RU" dirty="0" smtClean="0"/>
              <a:t>Комитета</a:t>
            </a:r>
            <a:br>
              <a:rPr lang="ru-RU" dirty="0" smtClean="0"/>
            </a:br>
            <a:r>
              <a:rPr lang="ru-RU" dirty="0" smtClean="0"/>
              <a:t>в </a:t>
            </a:r>
            <a:r>
              <a:rPr lang="ru-RU" dirty="0"/>
              <a:t>лице его </a:t>
            </a:r>
            <a:r>
              <a:rPr lang="ru-RU" dirty="0" smtClean="0"/>
              <a:t>председателя или заместителей</a:t>
            </a:r>
            <a:br>
              <a:rPr lang="ru-RU" dirty="0" smtClean="0"/>
            </a:br>
            <a:r>
              <a:rPr lang="ru-RU" dirty="0" smtClean="0"/>
              <a:t>или судьями </a:t>
            </a:r>
          </a:p>
          <a:p>
            <a:pPr marL="457200" indent="-457200" algn="l">
              <a:buFont typeface="+mj-lt"/>
              <a:buAutoNum type="arabicParenR"/>
            </a:pPr>
            <a:r>
              <a:rPr lang="ru-RU" u="sng" dirty="0" smtClean="0"/>
              <a:t>того, </a:t>
            </a:r>
            <a:r>
              <a:rPr lang="ru-RU" u="sng" dirty="0"/>
              <a:t>имели ли место события</a:t>
            </a:r>
            <a:r>
              <a:rPr lang="ru-RU" dirty="0"/>
              <a:t> вмененных административных </a:t>
            </a:r>
            <a:r>
              <a:rPr lang="ru-RU" dirty="0" smtClean="0"/>
              <a:t>правонарушений,</a:t>
            </a:r>
          </a:p>
          <a:p>
            <a:pPr marL="457200" indent="-457200" algn="l">
              <a:buFont typeface="+mj-lt"/>
              <a:buAutoNum type="arabicParenR"/>
            </a:pPr>
            <a:r>
              <a:rPr lang="ru-RU" u="sng" dirty="0" smtClean="0"/>
              <a:t>какова</a:t>
            </a:r>
            <a:r>
              <a:rPr lang="ru-RU" dirty="0" smtClean="0"/>
              <a:t> </a:t>
            </a:r>
            <a:r>
              <a:rPr lang="ru-RU" dirty="0"/>
              <a:t>их окончательная </a:t>
            </a:r>
            <a:r>
              <a:rPr lang="ru-RU" u="sng" dirty="0" smtClean="0"/>
              <a:t>квалификация</a:t>
            </a:r>
            <a:r>
              <a:rPr lang="ru-RU" dirty="0" smtClean="0"/>
              <a:t>,</a:t>
            </a:r>
          </a:p>
          <a:p>
            <a:pPr marL="457200" indent="-457200" algn="l">
              <a:buFont typeface="+mj-lt"/>
              <a:buAutoNum type="arabicParenR"/>
            </a:pPr>
            <a:r>
              <a:rPr lang="ru-RU" dirty="0" smtClean="0"/>
              <a:t>и </a:t>
            </a:r>
            <a:r>
              <a:rPr lang="ru-RU" u="sng" dirty="0" smtClean="0"/>
              <a:t>какой </a:t>
            </a:r>
            <a:r>
              <a:rPr lang="ru-RU" u="sng" dirty="0"/>
              <a:t>вид административной </a:t>
            </a:r>
            <a:r>
              <a:rPr lang="ru-RU" u="sng" dirty="0" smtClean="0"/>
              <a:t>ответственности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(то </a:t>
            </a:r>
            <a:r>
              <a:rPr lang="ru-RU" dirty="0"/>
              <a:t>есть предупреждение или административный </a:t>
            </a:r>
            <a:r>
              <a:rPr lang="ru-RU" dirty="0" smtClean="0"/>
              <a:t>штраф)</a:t>
            </a:r>
            <a:br>
              <a:rPr lang="ru-RU" dirty="0" smtClean="0"/>
            </a:br>
            <a:r>
              <a:rPr lang="ru-RU" dirty="0" smtClean="0"/>
              <a:t>налагается</a:t>
            </a:r>
            <a:r>
              <a:rPr lang="ru-RU" dirty="0"/>
              <a:t> </a:t>
            </a:r>
            <a:r>
              <a:rPr lang="ru-RU" dirty="0" smtClean="0"/>
              <a:t>на </a:t>
            </a:r>
            <a:r>
              <a:rPr lang="ru-RU" dirty="0"/>
              <a:t>лиц, совершивших административные правонарушения.</a:t>
            </a:r>
          </a:p>
          <a:p>
            <a:pPr lvl="0" algn="l"/>
            <a:endParaRPr lang="ru-RU" dirty="0"/>
          </a:p>
        </p:txBody>
      </p:sp>
      <p:pic>
        <p:nvPicPr>
          <p:cNvPr id="4" name="Picture 3" descr="D:\РАБОТА!!!!!!!\Администрация\КОМАНДА 47\ЭЛЕМЕНТЫ ФС\логотип\лого rgb.png">
            <a:extLst>
              <a:ext uri="{FF2B5EF4-FFF2-40B4-BE49-F238E27FC236}">
                <a16:creationId xmlns="" xmlns:a16="http://schemas.microsoft.com/office/drawing/2014/main" id="{2EA2A941-21F1-983F-C242-7C1A7438C9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14307" cy="1114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5806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D:\РАБОТА!!!!!!!\Администрация\КОМАНДА 47\ЭЛЕМЕНТЫ ФС\паттерн\паттерн rgb.png">
            <a:extLst>
              <a:ext uri="{FF2B5EF4-FFF2-40B4-BE49-F238E27FC236}">
                <a16:creationId xmlns="" xmlns:a16="http://schemas.microsoft.com/office/drawing/2014/main" id="{D8B03CDF-9A19-7AF7-66C3-63EEA8DECD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10800000">
            <a:off x="6152649" y="0"/>
            <a:ext cx="6039351" cy="2768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384475"/>
            <a:ext cx="3854245" cy="3280041"/>
          </a:xfrm>
        </p:spPr>
        <p:txBody>
          <a:bodyPr>
            <a:normAutofit/>
          </a:bodyPr>
          <a:lstStyle/>
          <a:p>
            <a:r>
              <a:rPr lang="ru-RU" sz="3300" b="1" dirty="0" smtClean="0"/>
              <a:t/>
            </a:r>
            <a:br>
              <a:rPr lang="ru-RU" sz="3300" b="1" dirty="0" smtClean="0"/>
            </a:br>
            <a:endParaRPr lang="ru-RU" sz="4200" dirty="0">
              <a:latin typeface="Gabriola" panose="04040605051002020D02" pitchFamily="82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1445" y="2367794"/>
            <a:ext cx="11143882" cy="3767535"/>
          </a:xfrm>
        </p:spPr>
        <p:txBody>
          <a:bodyPr>
            <a:normAutofit lnSpcReduction="10000"/>
          </a:bodyPr>
          <a:lstStyle/>
          <a:p>
            <a:pPr lvl="0"/>
            <a:r>
              <a:rPr lang="ru-RU" sz="3600" b="1" dirty="0" smtClean="0">
                <a:latin typeface="Gabriola" panose="04040605051002020D02" pitchFamily="82" charset="0"/>
              </a:rPr>
              <a:t>Статья </a:t>
            </a:r>
            <a:r>
              <a:rPr lang="ru-RU" sz="3600" b="1" dirty="0">
                <a:latin typeface="Gabriola" panose="04040605051002020D02" pitchFamily="82" charset="0"/>
              </a:rPr>
              <a:t>9.4 КоАП РФ </a:t>
            </a:r>
            <a:r>
              <a:rPr lang="ru-RU" sz="3600" b="1" dirty="0" smtClean="0">
                <a:latin typeface="Gabriola" panose="04040605051002020D02" pitchFamily="82" charset="0"/>
              </a:rPr>
              <a:t>(все три части </a:t>
            </a:r>
            <a:r>
              <a:rPr lang="ru-RU" sz="3600" b="1" dirty="0">
                <a:latin typeface="Gabriola" panose="04040605051002020D02" pitchFamily="82" charset="0"/>
              </a:rPr>
              <a:t>данной статьи</a:t>
            </a:r>
            <a:r>
              <a:rPr lang="ru-RU" sz="3600" b="1" dirty="0" smtClean="0">
                <a:latin typeface="Gabriola" panose="04040605051002020D02" pitchFamily="82" charset="0"/>
              </a:rPr>
              <a:t>):</a:t>
            </a:r>
            <a:endParaRPr lang="ru-RU" sz="3600" b="1" dirty="0">
              <a:latin typeface="Gabriola" panose="04040605051002020D02" pitchFamily="82" charset="0"/>
            </a:endParaRPr>
          </a:p>
          <a:p>
            <a:r>
              <a:rPr lang="ru-RU" dirty="0"/>
              <a:t>Данная статья предусматривает административную </a:t>
            </a:r>
            <a:r>
              <a:rPr lang="ru-RU" u="sng" dirty="0"/>
              <a:t>ответственность</a:t>
            </a:r>
            <a:br>
              <a:rPr lang="ru-RU" u="sng" dirty="0"/>
            </a:br>
            <a:r>
              <a:rPr lang="ru-RU" u="sng" dirty="0"/>
              <a:t>за строительство или реконструкцию</a:t>
            </a:r>
            <a:r>
              <a:rPr lang="ru-RU" dirty="0"/>
              <a:t> объектов капитального </a:t>
            </a:r>
            <a:r>
              <a:rPr lang="ru-RU" dirty="0" smtClean="0"/>
              <a:t>строительства</a:t>
            </a:r>
            <a:br>
              <a:rPr lang="ru-RU" dirty="0" smtClean="0"/>
            </a:br>
            <a:r>
              <a:rPr lang="ru-RU" u="sng" dirty="0" smtClean="0"/>
              <a:t>с </a:t>
            </a:r>
            <a:r>
              <a:rPr lang="ru-RU" u="sng" dirty="0"/>
              <a:t>отклонением от проектной</a:t>
            </a:r>
            <a:r>
              <a:rPr lang="ru-RU" dirty="0"/>
              <a:t> документации на данные </a:t>
            </a:r>
            <a:r>
              <a:rPr lang="ru-RU" dirty="0" smtClean="0"/>
              <a:t>объекты</a:t>
            </a:r>
            <a:br>
              <a:rPr lang="ru-RU" dirty="0" smtClean="0"/>
            </a:br>
            <a:r>
              <a:rPr lang="ru-RU" dirty="0" smtClean="0"/>
              <a:t>(то </a:t>
            </a:r>
            <a:r>
              <a:rPr lang="ru-RU" dirty="0"/>
              <a:t>есть за строительство или реконструкцию </a:t>
            </a:r>
            <a:r>
              <a:rPr lang="ru-RU" dirty="0" smtClean="0"/>
              <a:t>не </a:t>
            </a:r>
            <a:r>
              <a:rPr lang="ru-RU" dirty="0"/>
              <a:t>по проектной документации).</a:t>
            </a:r>
          </a:p>
          <a:p>
            <a:r>
              <a:rPr lang="ru-RU" dirty="0"/>
              <a:t>Срок давности привлечения к административной </a:t>
            </a:r>
            <a:r>
              <a:rPr lang="ru-RU" dirty="0" smtClean="0"/>
              <a:t>ответственности по </a:t>
            </a:r>
            <a:r>
              <a:rPr lang="ru-RU" dirty="0"/>
              <a:t>данной статье составляет 1 </a:t>
            </a:r>
            <a:r>
              <a:rPr lang="ru-RU" dirty="0" smtClean="0"/>
              <a:t>год</a:t>
            </a:r>
            <a:br>
              <a:rPr lang="ru-RU" dirty="0" smtClean="0"/>
            </a:br>
            <a:r>
              <a:rPr lang="ru-RU" dirty="0" smtClean="0"/>
              <a:t>со </a:t>
            </a:r>
            <a:r>
              <a:rPr lang="ru-RU" dirty="0"/>
              <a:t>дня совершения административного правонарушения.</a:t>
            </a:r>
          </a:p>
          <a:p>
            <a:r>
              <a:rPr lang="ru-RU" dirty="0"/>
              <a:t>Данные дела об административных </a:t>
            </a:r>
            <a:r>
              <a:rPr lang="ru-RU" dirty="0" smtClean="0"/>
              <a:t>правонарушениях</a:t>
            </a:r>
            <a:br>
              <a:rPr lang="ru-RU" dirty="0" smtClean="0"/>
            </a:br>
            <a:r>
              <a:rPr lang="ru-RU" dirty="0" smtClean="0"/>
              <a:t>рассматривает </a:t>
            </a:r>
            <a:r>
              <a:rPr lang="ru-RU" dirty="0"/>
              <a:t>председатель Комитета или его заместители.</a:t>
            </a:r>
          </a:p>
          <a:p>
            <a:pPr lvl="0" algn="l"/>
            <a:endParaRPr lang="ru-RU" dirty="0"/>
          </a:p>
        </p:txBody>
      </p:sp>
      <p:pic>
        <p:nvPicPr>
          <p:cNvPr id="4" name="Picture 3" descr="D:\РАБОТА!!!!!!!\Администрация\КОМАНДА 47\ЭЛЕМЕНТЫ ФС\логотип\лого rgb.png">
            <a:extLst>
              <a:ext uri="{FF2B5EF4-FFF2-40B4-BE49-F238E27FC236}">
                <a16:creationId xmlns="" xmlns:a16="http://schemas.microsoft.com/office/drawing/2014/main" id="{2EA2A941-21F1-983F-C242-7C1A7438C9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14307" cy="1114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2845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D:\РАБОТА!!!!!!!\Администрация\КОМАНДА 47\ЭЛЕМЕНТЫ ФС\паттерн\паттерн rgb.png">
            <a:extLst>
              <a:ext uri="{FF2B5EF4-FFF2-40B4-BE49-F238E27FC236}">
                <a16:creationId xmlns="" xmlns:a16="http://schemas.microsoft.com/office/drawing/2014/main" id="{D8B03CDF-9A19-7AF7-66C3-63EEA8DECD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10800000">
            <a:off x="6152649" y="0"/>
            <a:ext cx="6039351" cy="2768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384475"/>
            <a:ext cx="3854245" cy="3280041"/>
          </a:xfrm>
        </p:spPr>
        <p:txBody>
          <a:bodyPr>
            <a:normAutofit/>
          </a:bodyPr>
          <a:lstStyle/>
          <a:p>
            <a:r>
              <a:rPr lang="ru-RU" sz="3300" b="1" dirty="0" smtClean="0"/>
              <a:t/>
            </a:r>
            <a:br>
              <a:rPr lang="ru-RU" sz="3300" b="1" dirty="0" smtClean="0"/>
            </a:br>
            <a:endParaRPr lang="ru-RU" sz="4200" dirty="0">
              <a:latin typeface="Gabriola" panose="04040605051002020D02" pitchFamily="82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1445" y="2367794"/>
            <a:ext cx="11143882" cy="4192289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ru-RU" sz="3600" b="1" dirty="0" smtClean="0">
                <a:latin typeface="Gabriola" panose="04040605051002020D02" pitchFamily="82" charset="0"/>
              </a:rPr>
              <a:t>Статья 9.5 </a:t>
            </a:r>
            <a:r>
              <a:rPr lang="ru-RU" sz="3600" b="1" dirty="0">
                <a:latin typeface="Gabriola" panose="04040605051002020D02" pitchFamily="82" charset="0"/>
              </a:rPr>
              <a:t>КоАП РФ </a:t>
            </a:r>
            <a:r>
              <a:rPr lang="ru-RU" sz="3600" b="1" dirty="0" smtClean="0">
                <a:latin typeface="Gabriola" panose="04040605051002020D02" pitchFamily="82" charset="0"/>
              </a:rPr>
              <a:t>(части </a:t>
            </a:r>
            <a:r>
              <a:rPr lang="ru-RU" sz="3600" b="1" dirty="0">
                <a:latin typeface="Gabriola" panose="04040605051002020D02" pitchFamily="82" charset="0"/>
              </a:rPr>
              <a:t>1, 2 и 5 данной статьи</a:t>
            </a:r>
            <a:r>
              <a:rPr lang="ru-RU" sz="3600" b="1" dirty="0" smtClean="0">
                <a:latin typeface="Gabriola" panose="04040605051002020D02" pitchFamily="82" charset="0"/>
              </a:rPr>
              <a:t>):</a:t>
            </a:r>
            <a:endParaRPr lang="ru-RU" sz="3600" b="1" dirty="0">
              <a:latin typeface="Gabriola" panose="04040605051002020D02" pitchFamily="82" charset="0"/>
            </a:endParaRPr>
          </a:p>
          <a:p>
            <a:r>
              <a:rPr lang="ru-RU" dirty="0"/>
              <a:t>Данная статья предусматривает административную </a:t>
            </a:r>
            <a:r>
              <a:rPr lang="ru-RU" u="sng" dirty="0"/>
              <a:t>ответственность</a:t>
            </a:r>
            <a:r>
              <a:rPr lang="ru-RU" dirty="0"/>
              <a:t/>
            </a:r>
            <a:br>
              <a:rPr lang="ru-RU" dirty="0"/>
            </a:br>
            <a:endParaRPr lang="ru-RU" dirty="0" smtClean="0"/>
          </a:p>
          <a:p>
            <a:r>
              <a:rPr lang="ru-RU" u="sng" dirty="0" smtClean="0"/>
              <a:t>за </a:t>
            </a:r>
            <a:r>
              <a:rPr lang="ru-RU" u="sng" dirty="0"/>
              <a:t>строительство или реконструкцию</a:t>
            </a:r>
            <a:r>
              <a:rPr lang="ru-RU" dirty="0"/>
              <a:t> объектов капитального </a:t>
            </a:r>
            <a:r>
              <a:rPr lang="ru-RU" dirty="0" smtClean="0"/>
              <a:t>строительства</a:t>
            </a:r>
            <a:br>
              <a:rPr lang="ru-RU" dirty="0" smtClean="0"/>
            </a:br>
            <a:r>
              <a:rPr lang="ru-RU" u="sng" dirty="0" smtClean="0"/>
              <a:t>в </a:t>
            </a:r>
            <a:r>
              <a:rPr lang="ru-RU" u="sng" dirty="0"/>
              <a:t>отсутствие разрешений</a:t>
            </a:r>
            <a:r>
              <a:rPr lang="ru-RU" dirty="0"/>
              <a:t> на строительство, </a:t>
            </a:r>
            <a:endParaRPr lang="ru-RU" dirty="0" smtClean="0"/>
          </a:p>
          <a:p>
            <a:r>
              <a:rPr lang="ru-RU" u="sng" dirty="0" smtClean="0"/>
              <a:t>за </a:t>
            </a:r>
            <a:r>
              <a:rPr lang="ru-RU" u="sng" dirty="0"/>
              <a:t>нарушение срока </a:t>
            </a:r>
            <a:r>
              <a:rPr lang="ru-RU" u="sng" dirty="0" smtClean="0"/>
              <a:t>направления</a:t>
            </a:r>
            <a:r>
              <a:rPr lang="ru-RU" dirty="0" smtClean="0"/>
              <a:t> в </a:t>
            </a:r>
            <a:r>
              <a:rPr lang="ru-RU" dirty="0"/>
              <a:t>Комитет </a:t>
            </a:r>
            <a:r>
              <a:rPr lang="ru-RU" u="sng" dirty="0"/>
              <a:t>извещения</a:t>
            </a:r>
            <a:r>
              <a:rPr lang="ru-RU" dirty="0"/>
              <a:t> о начале </a:t>
            </a:r>
            <a:r>
              <a:rPr lang="ru-RU" dirty="0" smtClean="0"/>
              <a:t>строительства</a:t>
            </a:r>
          </a:p>
          <a:p>
            <a:r>
              <a:rPr lang="ru-RU" u="sng" dirty="0" smtClean="0"/>
              <a:t>и </a:t>
            </a:r>
            <a:r>
              <a:rPr lang="ru-RU" u="sng" dirty="0"/>
              <a:t>за эксплуатацию</a:t>
            </a:r>
            <a:r>
              <a:rPr lang="ru-RU" dirty="0"/>
              <a:t> объекта капитального </a:t>
            </a:r>
            <a:r>
              <a:rPr lang="ru-RU" dirty="0" smtClean="0"/>
              <a:t>строительства</a:t>
            </a:r>
            <a:br>
              <a:rPr lang="ru-RU" dirty="0" smtClean="0"/>
            </a:br>
            <a:r>
              <a:rPr lang="ru-RU" u="sng" dirty="0" smtClean="0"/>
              <a:t>в </a:t>
            </a:r>
            <a:r>
              <a:rPr lang="ru-RU" u="sng" dirty="0"/>
              <a:t>отсутствие разрешений</a:t>
            </a:r>
            <a:r>
              <a:rPr lang="ru-RU" dirty="0"/>
              <a:t> на ввод </a:t>
            </a:r>
            <a:r>
              <a:rPr lang="ru-RU" dirty="0" smtClean="0"/>
              <a:t>объекта в </a:t>
            </a:r>
            <a:r>
              <a:rPr lang="ru-RU" dirty="0"/>
              <a:t>эксплуатацию.</a:t>
            </a:r>
          </a:p>
          <a:p>
            <a:r>
              <a:rPr lang="ru-RU" dirty="0"/>
              <a:t>Срок давности привлечения к административной ответственности по данной статье составляет 1 </a:t>
            </a:r>
            <a:r>
              <a:rPr lang="ru-RU" dirty="0" smtClean="0"/>
              <a:t>год</a:t>
            </a:r>
            <a:br>
              <a:rPr lang="ru-RU" dirty="0" smtClean="0"/>
            </a:br>
            <a:r>
              <a:rPr lang="ru-RU" dirty="0" smtClean="0"/>
              <a:t>со </a:t>
            </a:r>
            <a:r>
              <a:rPr lang="ru-RU" dirty="0"/>
              <a:t>дня совершения административного правонарушения.</a:t>
            </a:r>
          </a:p>
          <a:p>
            <a:r>
              <a:rPr lang="ru-RU" dirty="0"/>
              <a:t>Данные дела об административных </a:t>
            </a:r>
            <a:r>
              <a:rPr lang="ru-RU" dirty="0" smtClean="0"/>
              <a:t>правонарушениях</a:t>
            </a:r>
            <a:br>
              <a:rPr lang="ru-RU" dirty="0" smtClean="0"/>
            </a:br>
            <a:r>
              <a:rPr lang="ru-RU" dirty="0" smtClean="0"/>
              <a:t>рассматривает </a:t>
            </a:r>
            <a:r>
              <a:rPr lang="ru-RU" dirty="0"/>
              <a:t>председатель Комитета или его заместители.</a:t>
            </a:r>
          </a:p>
          <a:p>
            <a:pPr lvl="0" algn="l"/>
            <a:endParaRPr lang="ru-RU" dirty="0"/>
          </a:p>
        </p:txBody>
      </p:sp>
      <p:pic>
        <p:nvPicPr>
          <p:cNvPr id="4" name="Picture 3" descr="D:\РАБОТА!!!!!!!\Администрация\КОМАНДА 47\ЭЛЕМЕНТЫ ФС\логотип\лого rgb.png">
            <a:extLst>
              <a:ext uri="{FF2B5EF4-FFF2-40B4-BE49-F238E27FC236}">
                <a16:creationId xmlns="" xmlns:a16="http://schemas.microsoft.com/office/drawing/2014/main" id="{2EA2A941-21F1-983F-C242-7C1A7438C9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14307" cy="1114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1795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D:\РАБОТА!!!!!!!\Администрация\КОМАНДА 47\ЭЛЕМЕНТЫ ФС\паттерн\паттерн rgb.png">
            <a:extLst>
              <a:ext uri="{FF2B5EF4-FFF2-40B4-BE49-F238E27FC236}">
                <a16:creationId xmlns="" xmlns:a16="http://schemas.microsoft.com/office/drawing/2014/main" id="{D8B03CDF-9A19-7AF7-66C3-63EEA8DECD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10800000">
            <a:off x="6152649" y="0"/>
            <a:ext cx="6039351" cy="2768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384475"/>
            <a:ext cx="3854245" cy="3280041"/>
          </a:xfrm>
        </p:spPr>
        <p:txBody>
          <a:bodyPr>
            <a:normAutofit/>
          </a:bodyPr>
          <a:lstStyle/>
          <a:p>
            <a:r>
              <a:rPr lang="ru-RU" sz="3300" b="1" dirty="0" smtClean="0"/>
              <a:t/>
            </a:r>
            <a:br>
              <a:rPr lang="ru-RU" sz="3300" b="1" dirty="0" smtClean="0"/>
            </a:br>
            <a:endParaRPr lang="ru-RU" sz="4200" dirty="0">
              <a:latin typeface="Gabriola" panose="04040605051002020D02" pitchFamily="82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1445" y="2367794"/>
            <a:ext cx="11143882" cy="3767535"/>
          </a:xfrm>
        </p:spPr>
        <p:txBody>
          <a:bodyPr>
            <a:normAutofit lnSpcReduction="10000"/>
          </a:bodyPr>
          <a:lstStyle/>
          <a:p>
            <a:pPr lvl="0"/>
            <a:r>
              <a:rPr lang="ru-RU" sz="3600" b="1" dirty="0" smtClean="0">
                <a:latin typeface="Gabriola" panose="04040605051002020D02" pitchFamily="82" charset="0"/>
              </a:rPr>
              <a:t>Статья 19.4.1 </a:t>
            </a:r>
            <a:r>
              <a:rPr lang="ru-RU" sz="3600" b="1" dirty="0">
                <a:latin typeface="Gabriola" panose="04040605051002020D02" pitchFamily="82" charset="0"/>
              </a:rPr>
              <a:t>КоАП РФ </a:t>
            </a:r>
            <a:r>
              <a:rPr lang="ru-RU" sz="3600" b="1" dirty="0" smtClean="0">
                <a:latin typeface="Gabriola" panose="04040605051002020D02" pitchFamily="82" charset="0"/>
              </a:rPr>
              <a:t>(все три части </a:t>
            </a:r>
            <a:r>
              <a:rPr lang="ru-RU" sz="3600" b="1" dirty="0">
                <a:latin typeface="Gabriola" panose="04040605051002020D02" pitchFamily="82" charset="0"/>
              </a:rPr>
              <a:t>данной статьи</a:t>
            </a:r>
            <a:r>
              <a:rPr lang="ru-RU" sz="3600" b="1" dirty="0" smtClean="0">
                <a:latin typeface="Gabriola" panose="04040605051002020D02" pitchFamily="82" charset="0"/>
              </a:rPr>
              <a:t>):</a:t>
            </a:r>
            <a:endParaRPr lang="ru-RU" sz="3600" b="1" dirty="0">
              <a:latin typeface="Gabriola" panose="04040605051002020D02" pitchFamily="82" charset="0"/>
            </a:endParaRPr>
          </a:p>
          <a:p>
            <a:r>
              <a:rPr lang="ru-RU" dirty="0"/>
              <a:t>Данная статья предусматривает административную </a:t>
            </a:r>
            <a:r>
              <a:rPr lang="ru-RU" u="sng" dirty="0"/>
              <a:t>ответственность</a:t>
            </a:r>
            <a:r>
              <a:rPr lang="ru-RU" dirty="0"/>
              <a:t/>
            </a:r>
            <a:br>
              <a:rPr lang="ru-RU" dirty="0"/>
            </a:br>
            <a:r>
              <a:rPr lang="ru-RU" u="sng" dirty="0"/>
              <a:t>за создание</a:t>
            </a:r>
            <a:r>
              <a:rPr lang="ru-RU" dirty="0"/>
              <a:t> для инспекторов Комитета </a:t>
            </a:r>
            <a:r>
              <a:rPr lang="ru-RU" u="sng" dirty="0" smtClean="0"/>
              <a:t>препятствий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u="sng" dirty="0" smtClean="0"/>
              <a:t>в </a:t>
            </a:r>
            <a:r>
              <a:rPr lang="ru-RU" u="sng" dirty="0"/>
              <a:t>проведении </a:t>
            </a:r>
            <a:r>
              <a:rPr lang="ru-RU" u="sng" dirty="0" smtClean="0"/>
              <a:t>контрольных (надзорных</a:t>
            </a:r>
            <a:r>
              <a:rPr lang="ru-RU" u="sng" dirty="0"/>
              <a:t>) </a:t>
            </a:r>
            <a:r>
              <a:rPr lang="ru-RU" u="sng" dirty="0" smtClean="0"/>
              <a:t>мероприятий</a:t>
            </a:r>
            <a:r>
              <a:rPr lang="ru-RU" dirty="0" smtClean="0"/>
              <a:t>,</a:t>
            </a:r>
            <a:br>
              <a:rPr lang="ru-RU" dirty="0" smtClean="0"/>
            </a:br>
            <a:r>
              <a:rPr lang="ru-RU" dirty="0" smtClean="0"/>
              <a:t>а </a:t>
            </a:r>
            <a:r>
              <a:rPr lang="ru-RU" dirty="0"/>
              <a:t>также </a:t>
            </a:r>
            <a:r>
              <a:rPr lang="ru-RU" u="sng" dirty="0"/>
              <a:t>за лишение</a:t>
            </a:r>
            <a:r>
              <a:rPr lang="ru-RU" dirty="0"/>
              <a:t> инспекторов </a:t>
            </a:r>
            <a:r>
              <a:rPr lang="ru-RU" u="sng" dirty="0"/>
              <a:t>возможности в проведении таких мероприятий</a:t>
            </a:r>
            <a:r>
              <a:rPr lang="ru-RU" dirty="0"/>
              <a:t>.</a:t>
            </a:r>
          </a:p>
          <a:p>
            <a:r>
              <a:rPr lang="ru-RU" dirty="0"/>
              <a:t>Срок давности привлечения к административной ответственности по данной статье составляет 90 календарных </a:t>
            </a:r>
            <a:r>
              <a:rPr lang="ru-RU" dirty="0" smtClean="0"/>
              <a:t>дней</a:t>
            </a:r>
            <a:br>
              <a:rPr lang="ru-RU" dirty="0" smtClean="0"/>
            </a:br>
            <a:r>
              <a:rPr lang="ru-RU" dirty="0" smtClean="0"/>
              <a:t>со </a:t>
            </a:r>
            <a:r>
              <a:rPr lang="ru-RU" dirty="0"/>
              <a:t>дня совершения административного правонарушения.</a:t>
            </a:r>
          </a:p>
          <a:p>
            <a:r>
              <a:rPr lang="ru-RU" dirty="0" smtClean="0"/>
              <a:t>Данные </a:t>
            </a:r>
            <a:r>
              <a:rPr lang="ru-RU" dirty="0"/>
              <a:t>дела об административных </a:t>
            </a:r>
            <a:r>
              <a:rPr lang="ru-RU" dirty="0" smtClean="0"/>
              <a:t>правонарушениях</a:t>
            </a:r>
            <a:br>
              <a:rPr lang="ru-RU" dirty="0" smtClean="0"/>
            </a:br>
            <a:r>
              <a:rPr lang="ru-RU" dirty="0" smtClean="0"/>
              <a:t>рассматривают </a:t>
            </a:r>
            <a:r>
              <a:rPr lang="ru-RU" dirty="0"/>
              <a:t>мировые судьи.</a:t>
            </a:r>
          </a:p>
          <a:p>
            <a:pPr lvl="0" algn="l"/>
            <a:endParaRPr lang="ru-RU" dirty="0"/>
          </a:p>
        </p:txBody>
      </p:sp>
      <p:pic>
        <p:nvPicPr>
          <p:cNvPr id="4" name="Picture 3" descr="D:\РАБОТА!!!!!!!\Администрация\КОМАНДА 47\ЭЛЕМЕНТЫ ФС\логотип\лого rgb.png">
            <a:extLst>
              <a:ext uri="{FF2B5EF4-FFF2-40B4-BE49-F238E27FC236}">
                <a16:creationId xmlns="" xmlns:a16="http://schemas.microsoft.com/office/drawing/2014/main" id="{2EA2A941-21F1-983F-C242-7C1A7438C9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14307" cy="1114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8231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D:\РАБОТА!!!!!!!\Администрация\КОМАНДА 47\ЭЛЕМЕНТЫ ФС\паттерн\паттерн rgb.png">
            <a:extLst>
              <a:ext uri="{FF2B5EF4-FFF2-40B4-BE49-F238E27FC236}">
                <a16:creationId xmlns="" xmlns:a16="http://schemas.microsoft.com/office/drawing/2014/main" id="{D8B03CDF-9A19-7AF7-66C3-63EEA8DECD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10800000">
            <a:off x="6152649" y="0"/>
            <a:ext cx="6039351" cy="2768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384475"/>
            <a:ext cx="3854245" cy="3280041"/>
          </a:xfrm>
        </p:spPr>
        <p:txBody>
          <a:bodyPr>
            <a:normAutofit/>
          </a:bodyPr>
          <a:lstStyle/>
          <a:p>
            <a:r>
              <a:rPr lang="ru-RU" sz="3300" b="1" dirty="0" smtClean="0"/>
              <a:t/>
            </a:r>
            <a:br>
              <a:rPr lang="ru-RU" sz="3300" b="1" dirty="0" smtClean="0"/>
            </a:br>
            <a:endParaRPr lang="ru-RU" sz="4200" dirty="0">
              <a:latin typeface="Gabriola" panose="04040605051002020D02" pitchFamily="82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1445" y="2367794"/>
            <a:ext cx="11143882" cy="3767535"/>
          </a:xfrm>
        </p:spPr>
        <p:txBody>
          <a:bodyPr>
            <a:normAutofit lnSpcReduction="10000"/>
          </a:bodyPr>
          <a:lstStyle/>
          <a:p>
            <a:pPr lvl="0"/>
            <a:r>
              <a:rPr lang="ru-RU" sz="3600" b="1" dirty="0" smtClean="0">
                <a:latin typeface="Gabriola" panose="04040605051002020D02" pitchFamily="82" charset="0"/>
              </a:rPr>
              <a:t>Статья 19.5 </a:t>
            </a:r>
            <a:r>
              <a:rPr lang="ru-RU" sz="3600" b="1" dirty="0">
                <a:latin typeface="Gabriola" panose="04040605051002020D02" pitchFamily="82" charset="0"/>
              </a:rPr>
              <a:t>КоАП РФ </a:t>
            </a:r>
            <a:r>
              <a:rPr lang="ru-RU" sz="3600" b="1" dirty="0" smtClean="0">
                <a:latin typeface="Gabriola" panose="04040605051002020D02" pitchFamily="82" charset="0"/>
              </a:rPr>
              <a:t>(</a:t>
            </a:r>
            <a:r>
              <a:rPr lang="ru-RU" sz="3600" b="1" dirty="0">
                <a:latin typeface="Gabriola" panose="04040605051002020D02" pitchFamily="82" charset="0"/>
              </a:rPr>
              <a:t>но только по части 6 данной статьи</a:t>
            </a:r>
            <a:r>
              <a:rPr lang="ru-RU" sz="3600" b="1" dirty="0" smtClean="0">
                <a:latin typeface="Gabriola" panose="04040605051002020D02" pitchFamily="82" charset="0"/>
              </a:rPr>
              <a:t>):</a:t>
            </a:r>
            <a:endParaRPr lang="ru-RU" sz="3600" b="1" dirty="0">
              <a:latin typeface="Gabriola" panose="04040605051002020D02" pitchFamily="82" charset="0"/>
            </a:endParaRPr>
          </a:p>
          <a:p>
            <a:r>
              <a:rPr lang="ru-RU" dirty="0"/>
              <a:t>Данная статья предусматривает административную </a:t>
            </a:r>
            <a:r>
              <a:rPr lang="ru-RU" u="sng" dirty="0"/>
              <a:t>ответственность</a:t>
            </a:r>
            <a:br>
              <a:rPr lang="ru-RU" u="sng" dirty="0"/>
            </a:br>
            <a:r>
              <a:rPr lang="ru-RU" u="sng" dirty="0"/>
              <a:t>за невыполнение или несвоевременное выполнение </a:t>
            </a:r>
            <a:r>
              <a:rPr lang="ru-RU" u="sng" dirty="0" smtClean="0"/>
              <a:t>предписаний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инспекторов </a:t>
            </a:r>
            <a:r>
              <a:rPr lang="ru-RU" dirty="0"/>
              <a:t>Комитета, выданных по </a:t>
            </a:r>
            <a:r>
              <a:rPr lang="ru-RU" dirty="0" smtClean="0"/>
              <a:t>результатам</a:t>
            </a:r>
            <a:br>
              <a:rPr lang="ru-RU" dirty="0" smtClean="0"/>
            </a:br>
            <a:r>
              <a:rPr lang="ru-RU" dirty="0" smtClean="0"/>
              <a:t>проведения </a:t>
            </a:r>
            <a:r>
              <a:rPr lang="ru-RU" dirty="0"/>
              <a:t>контрольных (надзорных) мероприятий.</a:t>
            </a:r>
          </a:p>
          <a:p>
            <a:r>
              <a:rPr lang="ru-RU" dirty="0"/>
              <a:t>Срок давности привлечения к административной </a:t>
            </a:r>
            <a:r>
              <a:rPr lang="ru-RU" dirty="0" smtClean="0"/>
              <a:t>ответственности по </a:t>
            </a:r>
            <a:r>
              <a:rPr lang="ru-RU" dirty="0"/>
              <a:t>данной статье составляет 90 календарных </a:t>
            </a:r>
            <a:r>
              <a:rPr lang="ru-RU" dirty="0" smtClean="0"/>
              <a:t>дней</a:t>
            </a:r>
            <a:br>
              <a:rPr lang="ru-RU" dirty="0" smtClean="0"/>
            </a:br>
            <a:r>
              <a:rPr lang="ru-RU" dirty="0" smtClean="0"/>
              <a:t>со </a:t>
            </a:r>
            <a:r>
              <a:rPr lang="ru-RU" dirty="0"/>
              <a:t>дня совершения административного правонарушения.</a:t>
            </a:r>
          </a:p>
          <a:p>
            <a:r>
              <a:rPr lang="ru-RU" dirty="0"/>
              <a:t>Данные дела об административных правонарушениях рассматривают</a:t>
            </a:r>
            <a:br>
              <a:rPr lang="ru-RU" dirty="0"/>
            </a:br>
            <a:r>
              <a:rPr lang="ru-RU" dirty="0"/>
              <a:t>судьи Арбитражного суда города Санкт-Петербурга и Ленинградской области.</a:t>
            </a:r>
          </a:p>
          <a:p>
            <a:pPr lvl="0" algn="l"/>
            <a:endParaRPr lang="ru-RU" dirty="0"/>
          </a:p>
        </p:txBody>
      </p:sp>
      <p:pic>
        <p:nvPicPr>
          <p:cNvPr id="4" name="Picture 3" descr="D:\РАБОТА!!!!!!!\Администрация\КОМАНДА 47\ЭЛЕМЕНТЫ ФС\логотип\лого rgb.png">
            <a:extLst>
              <a:ext uri="{FF2B5EF4-FFF2-40B4-BE49-F238E27FC236}">
                <a16:creationId xmlns="" xmlns:a16="http://schemas.microsoft.com/office/drawing/2014/main" id="{2EA2A941-21F1-983F-C242-7C1A7438C9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14307" cy="1114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1581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D:\РАБОТА!!!!!!!\Администрация\КОМАНДА 47\ЭЛЕМЕНТЫ ФС\паттерн\паттерн rgb.png">
            <a:extLst>
              <a:ext uri="{FF2B5EF4-FFF2-40B4-BE49-F238E27FC236}">
                <a16:creationId xmlns="" xmlns:a16="http://schemas.microsoft.com/office/drawing/2014/main" id="{D8B03CDF-9A19-7AF7-66C3-63EEA8DECD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10800000">
            <a:off x="6152649" y="0"/>
            <a:ext cx="6039351" cy="2768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384475"/>
            <a:ext cx="3854245" cy="3280041"/>
          </a:xfrm>
        </p:spPr>
        <p:txBody>
          <a:bodyPr>
            <a:normAutofit/>
          </a:bodyPr>
          <a:lstStyle/>
          <a:p>
            <a:r>
              <a:rPr lang="ru-RU" sz="3300" b="1" dirty="0" smtClean="0"/>
              <a:t/>
            </a:r>
            <a:br>
              <a:rPr lang="ru-RU" sz="3300" b="1" dirty="0" smtClean="0"/>
            </a:br>
            <a:endParaRPr lang="ru-RU" sz="4200" dirty="0">
              <a:latin typeface="Gabriola" panose="04040605051002020D02" pitchFamily="82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20011" y="3498316"/>
            <a:ext cx="11143882" cy="3038169"/>
          </a:xfrm>
        </p:spPr>
        <p:txBody>
          <a:bodyPr>
            <a:normAutofit/>
          </a:bodyPr>
          <a:lstStyle/>
          <a:p>
            <a:r>
              <a:rPr lang="ru-RU" sz="3600" b="1" dirty="0"/>
              <a:t>В юридическом плане ключевыми итогами 2025 года </a:t>
            </a:r>
            <a:r>
              <a:rPr lang="ru-RU" sz="3600" b="1" dirty="0" smtClean="0"/>
              <a:t>стали следующие рассмотренные</a:t>
            </a:r>
            <a:br>
              <a:rPr lang="ru-RU" sz="3600" b="1" dirty="0" smtClean="0"/>
            </a:br>
            <a:r>
              <a:rPr lang="ru-RU" sz="3600" b="1" dirty="0" smtClean="0"/>
              <a:t>дела </a:t>
            </a:r>
            <a:r>
              <a:rPr lang="ru-RU" sz="3600" b="1" dirty="0"/>
              <a:t>об административных правонарушениях:</a:t>
            </a:r>
            <a:endParaRPr lang="ru-RU" sz="3600" dirty="0"/>
          </a:p>
          <a:p>
            <a:pPr lvl="0" algn="l"/>
            <a:endParaRPr lang="ru-RU" dirty="0"/>
          </a:p>
        </p:txBody>
      </p:sp>
      <p:pic>
        <p:nvPicPr>
          <p:cNvPr id="4" name="Picture 3" descr="D:\РАБОТА!!!!!!!\Администрация\КОМАНДА 47\ЭЛЕМЕНТЫ ФС\логотип\лого rgb.png">
            <a:extLst>
              <a:ext uri="{FF2B5EF4-FFF2-40B4-BE49-F238E27FC236}">
                <a16:creationId xmlns="" xmlns:a16="http://schemas.microsoft.com/office/drawing/2014/main" id="{2EA2A941-21F1-983F-C242-7C1A7438C9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14307" cy="1114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2790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Презентация ДГСН МП Инспектор_ред 2</Template>
  <TotalTime>118</TotalTime>
  <Words>265</Words>
  <Application>Microsoft Office PowerPoint</Application>
  <PresentationFormat>Широкоэкранный</PresentationFormat>
  <Paragraphs>50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Gabriola</vt:lpstr>
      <vt:lpstr>Тема Office</vt:lpstr>
      <vt:lpstr> Обобщение практики возбуждения и рассмотрения Комитетом государственного строительного надзора и государственной экспертизы Ленинградской области дел об административных правонарушениях в сфере регионального государственного строительного надзора за 2025 год</vt:lpstr>
      <vt:lpstr>Производство по делу об административном правонарушении состоит из трех этапов: 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Обобщение практики возбуждения и рассмотрения Комитетом государственного строительного надзора и государственной экспертизы Ленинградской области дел об административных правонарушениях в сфере регионального государственного строительного надзора за 2025 год </dc:title>
  <dc:creator>Митин Максим Александрович</dc:creator>
  <cp:lastModifiedBy>Митин Максим Александрович</cp:lastModifiedBy>
  <cp:revision>46</cp:revision>
  <dcterms:created xsi:type="dcterms:W3CDTF">2026-04-23T14:45:00Z</dcterms:created>
  <dcterms:modified xsi:type="dcterms:W3CDTF">2026-04-23T16:45:17Z</dcterms:modified>
</cp:coreProperties>
</file>